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notesMasterIdLst>
    <p:notesMasterId r:id="rId26"/>
  </p:notesMasterIdLst>
  <p:sldIdLst>
    <p:sldId id="256" r:id="rId5"/>
    <p:sldId id="273" r:id="rId6"/>
    <p:sldId id="258" r:id="rId7"/>
    <p:sldId id="257" r:id="rId8"/>
    <p:sldId id="269" r:id="rId9"/>
    <p:sldId id="259" r:id="rId10"/>
    <p:sldId id="260" r:id="rId11"/>
    <p:sldId id="265" r:id="rId12"/>
    <p:sldId id="264" r:id="rId13"/>
    <p:sldId id="271" r:id="rId14"/>
    <p:sldId id="266" r:id="rId15"/>
    <p:sldId id="262" r:id="rId16"/>
    <p:sldId id="263" r:id="rId17"/>
    <p:sldId id="270" r:id="rId18"/>
    <p:sldId id="275" r:id="rId19"/>
    <p:sldId id="276" r:id="rId20"/>
    <p:sldId id="267" r:id="rId21"/>
    <p:sldId id="274" r:id="rId22"/>
    <p:sldId id="261" r:id="rId23"/>
    <p:sldId id="277" r:id="rId24"/>
    <p:sldId id="272" r:id="rId25"/>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1898B-D94B-43CD-8FBC-1AFEC21253FD}" v="25" dt="2025-10-21T17:23:08.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601" autoAdjust="0"/>
  </p:normalViewPr>
  <p:slideViewPr>
    <p:cSldViewPr snapToGrid="0">
      <p:cViewPr>
        <p:scale>
          <a:sx n="100" d="100"/>
          <a:sy n="100" d="100"/>
        </p:scale>
        <p:origin x="99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een Foley" userId="7abce656-cf90-4fc3-bce8-552e7338014e" providerId="ADAL" clId="{4161898B-D94B-43CD-8FBC-1AFEC21253FD}"/>
    <pc:docChg chg="undo custSel modSld">
      <pc:chgData name="Maureen Foley" userId="7abce656-cf90-4fc3-bce8-552e7338014e" providerId="ADAL" clId="{4161898B-D94B-43CD-8FBC-1AFEC21253FD}" dt="2025-10-21T17:36:29.587" v="1455" actId="6549"/>
      <pc:docMkLst>
        <pc:docMk/>
      </pc:docMkLst>
      <pc:sldChg chg="modSp mod">
        <pc:chgData name="Maureen Foley" userId="7abce656-cf90-4fc3-bce8-552e7338014e" providerId="ADAL" clId="{4161898B-D94B-43CD-8FBC-1AFEC21253FD}" dt="2025-10-21T16:40:38.033" v="871" actId="20577"/>
        <pc:sldMkLst>
          <pc:docMk/>
          <pc:sldMk cId="549053146" sldId="256"/>
        </pc:sldMkLst>
        <pc:spChg chg="mod">
          <ac:chgData name="Maureen Foley" userId="7abce656-cf90-4fc3-bce8-552e7338014e" providerId="ADAL" clId="{4161898B-D94B-43CD-8FBC-1AFEC21253FD}" dt="2025-10-21T16:40:38.033" v="871" actId="20577"/>
          <ac:spMkLst>
            <pc:docMk/>
            <pc:sldMk cId="549053146" sldId="256"/>
            <ac:spMk id="2" creationId="{43190D51-3D8F-4C34-9F60-0E2DFCF9A6F0}"/>
          </ac:spMkLst>
        </pc:spChg>
      </pc:sldChg>
      <pc:sldChg chg="modSp mod">
        <pc:chgData name="Maureen Foley" userId="7abce656-cf90-4fc3-bce8-552e7338014e" providerId="ADAL" clId="{4161898B-D94B-43CD-8FBC-1AFEC21253FD}" dt="2025-10-21T16:29:45.525" v="187" actId="20577"/>
        <pc:sldMkLst>
          <pc:docMk/>
          <pc:sldMk cId="4031950362" sldId="257"/>
        </pc:sldMkLst>
        <pc:spChg chg="mod">
          <ac:chgData name="Maureen Foley" userId="7abce656-cf90-4fc3-bce8-552e7338014e" providerId="ADAL" clId="{4161898B-D94B-43CD-8FBC-1AFEC21253FD}" dt="2025-10-21T16:29:45.525" v="187" actId="20577"/>
          <ac:spMkLst>
            <pc:docMk/>
            <pc:sldMk cId="4031950362" sldId="257"/>
            <ac:spMk id="3" creationId="{F1EE71C3-64BC-4304-B21B-22B9A9C32A7F}"/>
          </ac:spMkLst>
        </pc:spChg>
      </pc:sldChg>
      <pc:sldChg chg="modSp mod">
        <pc:chgData name="Maureen Foley" userId="7abce656-cf90-4fc3-bce8-552e7338014e" providerId="ADAL" clId="{4161898B-D94B-43CD-8FBC-1AFEC21253FD}" dt="2025-10-21T16:31:28.316" v="421" actId="20577"/>
        <pc:sldMkLst>
          <pc:docMk/>
          <pc:sldMk cId="1709091681" sldId="259"/>
        </pc:sldMkLst>
        <pc:spChg chg="mod">
          <ac:chgData name="Maureen Foley" userId="7abce656-cf90-4fc3-bce8-552e7338014e" providerId="ADAL" clId="{4161898B-D94B-43CD-8FBC-1AFEC21253FD}" dt="2025-10-21T16:31:28.316" v="421" actId="20577"/>
          <ac:spMkLst>
            <pc:docMk/>
            <pc:sldMk cId="1709091681" sldId="259"/>
            <ac:spMk id="3" creationId="{C1FBD1AC-7872-409A-A976-8A2CE3332EE6}"/>
          </ac:spMkLst>
        </pc:spChg>
      </pc:sldChg>
      <pc:sldChg chg="delSp modSp mod delAnim modNotesTx">
        <pc:chgData name="Maureen Foley" userId="7abce656-cf90-4fc3-bce8-552e7338014e" providerId="ADAL" clId="{4161898B-D94B-43CD-8FBC-1AFEC21253FD}" dt="2025-10-21T17:00:16.379" v="1366" actId="478"/>
        <pc:sldMkLst>
          <pc:docMk/>
          <pc:sldMk cId="1728773095" sldId="262"/>
        </pc:sldMkLst>
        <pc:spChg chg="mod">
          <ac:chgData name="Maureen Foley" userId="7abce656-cf90-4fc3-bce8-552e7338014e" providerId="ADAL" clId="{4161898B-D94B-43CD-8FBC-1AFEC21253FD}" dt="2025-10-21T17:00:11.118" v="1365" actId="20577"/>
          <ac:spMkLst>
            <pc:docMk/>
            <pc:sldMk cId="1728773095" sldId="262"/>
            <ac:spMk id="3" creationId="{EF55A3F0-54D3-45C4-A565-9DD426D99B35}"/>
          </ac:spMkLst>
        </pc:spChg>
        <pc:picChg chg="del">
          <ac:chgData name="Maureen Foley" userId="7abce656-cf90-4fc3-bce8-552e7338014e" providerId="ADAL" clId="{4161898B-D94B-43CD-8FBC-1AFEC21253FD}" dt="2025-10-21T17:00:16.379" v="1366" actId="478"/>
          <ac:picMkLst>
            <pc:docMk/>
            <pc:sldMk cId="1728773095" sldId="262"/>
            <ac:picMk id="7" creationId="{6ECD6F23-CC23-42A6-907B-E391364516D2}"/>
          </ac:picMkLst>
        </pc:picChg>
      </pc:sldChg>
      <pc:sldChg chg="addSp delSp modSp mod modNotesTx">
        <pc:chgData name="Maureen Foley" userId="7abce656-cf90-4fc3-bce8-552e7338014e" providerId="ADAL" clId="{4161898B-D94B-43CD-8FBC-1AFEC21253FD}" dt="2025-10-21T16:52:10.437" v="941" actId="207"/>
        <pc:sldMkLst>
          <pc:docMk/>
          <pc:sldMk cId="1508740286" sldId="263"/>
        </pc:sldMkLst>
        <pc:spChg chg="del mod">
          <ac:chgData name="Maureen Foley" userId="7abce656-cf90-4fc3-bce8-552e7338014e" providerId="ADAL" clId="{4161898B-D94B-43CD-8FBC-1AFEC21253FD}" dt="2025-10-21T16:52:02.821" v="940" actId="478"/>
          <ac:spMkLst>
            <pc:docMk/>
            <pc:sldMk cId="1508740286" sldId="263"/>
            <ac:spMk id="5" creationId="{EF413FD2-B14B-4557-BC82-AB5B1D0AB122}"/>
          </ac:spMkLst>
        </pc:spChg>
        <pc:spChg chg="mod ord">
          <ac:chgData name="Maureen Foley" userId="7abce656-cf90-4fc3-bce8-552e7338014e" providerId="ADAL" clId="{4161898B-D94B-43CD-8FBC-1AFEC21253FD}" dt="2025-10-21T16:52:10.437" v="941" actId="207"/>
          <ac:spMkLst>
            <pc:docMk/>
            <pc:sldMk cId="1508740286" sldId="263"/>
            <ac:spMk id="6" creationId="{AD148984-6F54-4FD0-94B1-033454FFC3E3}"/>
          </ac:spMkLst>
        </pc:spChg>
        <pc:picChg chg="del">
          <ac:chgData name="Maureen Foley" userId="7abce656-cf90-4fc3-bce8-552e7338014e" providerId="ADAL" clId="{4161898B-D94B-43CD-8FBC-1AFEC21253FD}" dt="2025-10-21T16:50:38.975" v="922" actId="478"/>
          <ac:picMkLst>
            <pc:docMk/>
            <pc:sldMk cId="1508740286" sldId="263"/>
            <ac:picMk id="7" creationId="{ADCAA000-5429-4624-A3B9-67DF6904EE6F}"/>
          </ac:picMkLst>
        </pc:picChg>
        <pc:picChg chg="add mod">
          <ac:chgData name="Maureen Foley" userId="7abce656-cf90-4fc3-bce8-552e7338014e" providerId="ADAL" clId="{4161898B-D94B-43CD-8FBC-1AFEC21253FD}" dt="2025-10-21T16:51:32.068" v="929" actId="1076"/>
          <ac:picMkLst>
            <pc:docMk/>
            <pc:sldMk cId="1508740286" sldId="263"/>
            <ac:picMk id="8" creationId="{B16E7EE9-C67C-2FF0-FF73-39DCEA22A1BF}"/>
          </ac:picMkLst>
        </pc:picChg>
      </pc:sldChg>
      <pc:sldChg chg="modSp mod">
        <pc:chgData name="Maureen Foley" userId="7abce656-cf90-4fc3-bce8-552e7338014e" providerId="ADAL" clId="{4161898B-D94B-43CD-8FBC-1AFEC21253FD}" dt="2025-10-21T16:37:11.925" v="775" actId="1035"/>
        <pc:sldMkLst>
          <pc:docMk/>
          <pc:sldMk cId="2471604161" sldId="265"/>
        </pc:sldMkLst>
        <pc:spChg chg="mod">
          <ac:chgData name="Maureen Foley" userId="7abce656-cf90-4fc3-bce8-552e7338014e" providerId="ADAL" clId="{4161898B-D94B-43CD-8FBC-1AFEC21253FD}" dt="2025-10-21T16:37:11.925" v="775" actId="1035"/>
          <ac:spMkLst>
            <pc:docMk/>
            <pc:sldMk cId="2471604161" sldId="265"/>
            <ac:spMk id="3" creationId="{719E5A5E-FC2B-4444-9358-A1AFE61CB18E}"/>
          </ac:spMkLst>
        </pc:spChg>
      </pc:sldChg>
      <pc:sldChg chg="modSp mod">
        <pc:chgData name="Maureen Foley" userId="7abce656-cf90-4fc3-bce8-552e7338014e" providerId="ADAL" clId="{4161898B-D94B-43CD-8FBC-1AFEC21253FD}" dt="2025-10-21T17:25:41.736" v="1425" actId="20577"/>
        <pc:sldMkLst>
          <pc:docMk/>
          <pc:sldMk cId="1567059123" sldId="267"/>
        </pc:sldMkLst>
        <pc:spChg chg="mod">
          <ac:chgData name="Maureen Foley" userId="7abce656-cf90-4fc3-bce8-552e7338014e" providerId="ADAL" clId="{4161898B-D94B-43CD-8FBC-1AFEC21253FD}" dt="2025-10-21T17:25:41.736" v="1425" actId="20577"/>
          <ac:spMkLst>
            <pc:docMk/>
            <pc:sldMk cId="1567059123" sldId="267"/>
            <ac:spMk id="3" creationId="{C95B9A72-2696-4345-BEA0-108230A4E4C9}"/>
          </ac:spMkLst>
        </pc:spChg>
      </pc:sldChg>
      <pc:sldChg chg="addSp delSp modSp mod addAnim delAnim">
        <pc:chgData name="Maureen Foley" userId="7abce656-cf90-4fc3-bce8-552e7338014e" providerId="ADAL" clId="{4161898B-D94B-43CD-8FBC-1AFEC21253FD}" dt="2025-10-21T17:01:27.827" v="1378" actId="404"/>
        <pc:sldMkLst>
          <pc:docMk/>
          <pc:sldMk cId="4203751170" sldId="270"/>
        </pc:sldMkLst>
        <pc:spChg chg="mod">
          <ac:chgData name="Maureen Foley" userId="7abce656-cf90-4fc3-bce8-552e7338014e" providerId="ADAL" clId="{4161898B-D94B-43CD-8FBC-1AFEC21253FD}" dt="2025-10-21T16:56:56.596" v="1083" actId="27636"/>
          <ac:spMkLst>
            <pc:docMk/>
            <pc:sldMk cId="4203751170" sldId="270"/>
            <ac:spMk id="2" creationId="{C4639AD1-60CB-4AAE-A71E-3AB3AC97FA2A}"/>
          </ac:spMkLst>
        </pc:spChg>
        <pc:spChg chg="add mod">
          <ac:chgData name="Maureen Foley" userId="7abce656-cf90-4fc3-bce8-552e7338014e" providerId="ADAL" clId="{4161898B-D94B-43CD-8FBC-1AFEC21253FD}" dt="2025-10-21T17:01:27.827" v="1378" actId="404"/>
          <ac:spMkLst>
            <pc:docMk/>
            <pc:sldMk cId="4203751170" sldId="270"/>
            <ac:spMk id="4" creationId="{E975B034-4329-AB80-CA5A-F4229455B8F0}"/>
          </ac:spMkLst>
        </pc:spChg>
        <pc:spChg chg="mod ord">
          <ac:chgData name="Maureen Foley" userId="7abce656-cf90-4fc3-bce8-552e7338014e" providerId="ADAL" clId="{4161898B-D94B-43CD-8FBC-1AFEC21253FD}" dt="2025-10-21T17:01:14.577" v="1375" actId="1076"/>
          <ac:spMkLst>
            <pc:docMk/>
            <pc:sldMk cId="4203751170" sldId="270"/>
            <ac:spMk id="5" creationId="{A8389D08-EFC2-43F8-8A1A-19ED28865462}"/>
          </ac:spMkLst>
        </pc:spChg>
        <pc:spChg chg="mod ord">
          <ac:chgData name="Maureen Foley" userId="7abce656-cf90-4fc3-bce8-552e7338014e" providerId="ADAL" clId="{4161898B-D94B-43CD-8FBC-1AFEC21253FD}" dt="2025-10-21T17:01:19.244" v="1376" actId="1076"/>
          <ac:spMkLst>
            <pc:docMk/>
            <pc:sldMk cId="4203751170" sldId="270"/>
            <ac:spMk id="11" creationId="{335F2B7E-168D-4C05-A286-26C4290A2228}"/>
          </ac:spMkLst>
        </pc:spChg>
        <pc:picChg chg="add del">
          <ac:chgData name="Maureen Foley" userId="7abce656-cf90-4fc3-bce8-552e7338014e" providerId="ADAL" clId="{4161898B-D94B-43CD-8FBC-1AFEC21253FD}" dt="2025-10-21T16:54:37.588" v="993" actId="478"/>
          <ac:picMkLst>
            <pc:docMk/>
            <pc:sldMk cId="4203751170" sldId="270"/>
            <ac:picMk id="3" creationId="{F1878F18-C2D2-4A48-A8F2-AF52D23F7FCC}"/>
          </ac:picMkLst>
        </pc:picChg>
        <pc:picChg chg="add mod">
          <ac:chgData name="Maureen Foley" userId="7abce656-cf90-4fc3-bce8-552e7338014e" providerId="ADAL" clId="{4161898B-D94B-43CD-8FBC-1AFEC21253FD}" dt="2025-10-21T17:00:58.748" v="1371" actId="1076"/>
          <ac:picMkLst>
            <pc:docMk/>
            <pc:sldMk cId="4203751170" sldId="270"/>
            <ac:picMk id="7" creationId="{5A710E3B-D83B-6DDA-7908-81A1FE543543}"/>
          </ac:picMkLst>
        </pc:picChg>
        <pc:picChg chg="del">
          <ac:chgData name="Maureen Foley" userId="7abce656-cf90-4fc3-bce8-552e7338014e" providerId="ADAL" clId="{4161898B-D94B-43CD-8FBC-1AFEC21253FD}" dt="2025-10-21T17:00:32.578" v="1367" actId="478"/>
          <ac:picMkLst>
            <pc:docMk/>
            <pc:sldMk cId="4203751170" sldId="270"/>
            <ac:picMk id="10" creationId="{A36EE512-50F7-4AE3-886D-6341C078A91B}"/>
          </ac:picMkLst>
        </pc:picChg>
      </pc:sldChg>
      <pc:sldChg chg="modSp mod">
        <pc:chgData name="Maureen Foley" userId="7abce656-cf90-4fc3-bce8-552e7338014e" providerId="ADAL" clId="{4161898B-D94B-43CD-8FBC-1AFEC21253FD}" dt="2025-10-21T17:36:29.587" v="1455" actId="6549"/>
        <pc:sldMkLst>
          <pc:docMk/>
          <pc:sldMk cId="1829581949" sldId="272"/>
        </pc:sldMkLst>
        <pc:spChg chg="mod">
          <ac:chgData name="Maureen Foley" userId="7abce656-cf90-4fc3-bce8-552e7338014e" providerId="ADAL" clId="{4161898B-D94B-43CD-8FBC-1AFEC21253FD}" dt="2025-10-21T17:36:29.587" v="1455" actId="6549"/>
          <ac:spMkLst>
            <pc:docMk/>
            <pc:sldMk cId="1829581949" sldId="272"/>
            <ac:spMk id="15" creationId="{32AE46E2-DCD6-4775-ADA5-1F465F4878C0}"/>
          </ac:spMkLst>
        </pc:spChg>
      </pc:sldChg>
      <pc:sldChg chg="addSp delSp modSp mod modNotesTx">
        <pc:chgData name="Maureen Foley" userId="7abce656-cf90-4fc3-bce8-552e7338014e" providerId="ADAL" clId="{4161898B-D94B-43CD-8FBC-1AFEC21253FD}" dt="2025-10-21T17:27:37.261" v="1450" actId="20577"/>
        <pc:sldMkLst>
          <pc:docMk/>
          <pc:sldMk cId="3815702916" sldId="274"/>
        </pc:sldMkLst>
        <pc:spChg chg="mod ord">
          <ac:chgData name="Maureen Foley" userId="7abce656-cf90-4fc3-bce8-552e7338014e" providerId="ADAL" clId="{4161898B-D94B-43CD-8FBC-1AFEC21253FD}" dt="2025-10-21T17:26:57.118" v="1439" actId="1076"/>
          <ac:spMkLst>
            <pc:docMk/>
            <pc:sldMk cId="3815702916" sldId="274"/>
            <ac:spMk id="7" creationId="{8F213C01-754D-481F-A1BF-6EDA438882E3}"/>
          </ac:spMkLst>
        </pc:spChg>
        <pc:spChg chg="mod ord">
          <ac:chgData name="Maureen Foley" userId="7abce656-cf90-4fc3-bce8-552e7338014e" providerId="ADAL" clId="{4161898B-D94B-43CD-8FBC-1AFEC21253FD}" dt="2025-10-21T17:26:52.262" v="1438" actId="1076"/>
          <ac:spMkLst>
            <pc:docMk/>
            <pc:sldMk cId="3815702916" sldId="274"/>
            <ac:spMk id="8" creationId="{9114B7A9-7DE8-4AAC-A6E7-C9E65F514219}"/>
          </ac:spMkLst>
        </pc:spChg>
        <pc:spChg chg="add mod">
          <ac:chgData name="Maureen Foley" userId="7abce656-cf90-4fc3-bce8-552e7338014e" providerId="ADAL" clId="{4161898B-D94B-43CD-8FBC-1AFEC21253FD}" dt="2025-10-21T17:25:59.974" v="1431" actId="478"/>
          <ac:spMkLst>
            <pc:docMk/>
            <pc:sldMk cId="3815702916" sldId="274"/>
            <ac:spMk id="9" creationId="{B51B31A1-2C98-E722-B6B9-E25DA7455AF3}"/>
          </ac:spMkLst>
        </pc:spChg>
        <pc:picChg chg="del mod">
          <ac:chgData name="Maureen Foley" userId="7abce656-cf90-4fc3-bce8-552e7338014e" providerId="ADAL" clId="{4161898B-D94B-43CD-8FBC-1AFEC21253FD}" dt="2025-10-21T17:25:59.974" v="1431" actId="478"/>
          <ac:picMkLst>
            <pc:docMk/>
            <pc:sldMk cId="3815702916" sldId="274"/>
            <ac:picMk id="4" creationId="{D0543CA3-933A-4A44-B177-B9D86A86541D}"/>
          </ac:picMkLst>
        </pc:picChg>
        <pc:picChg chg="add mod">
          <ac:chgData name="Maureen Foley" userId="7abce656-cf90-4fc3-bce8-552e7338014e" providerId="ADAL" clId="{4161898B-D94B-43CD-8FBC-1AFEC21253FD}" dt="2025-10-21T17:26:28.919" v="1434" actId="14100"/>
          <ac:picMkLst>
            <pc:docMk/>
            <pc:sldMk cId="3815702916" sldId="274"/>
            <ac:picMk id="11" creationId="{441A1189-F5EC-65EE-0934-3F536544203E}"/>
          </ac:picMkLst>
        </pc:picChg>
      </pc:sldChg>
      <pc:sldChg chg="modSp mod">
        <pc:chgData name="Maureen Foley" userId="7abce656-cf90-4fc3-bce8-552e7338014e" providerId="ADAL" clId="{4161898B-D94B-43CD-8FBC-1AFEC21253FD}" dt="2025-10-21T17:23:50.096" v="1405" actId="6549"/>
        <pc:sldMkLst>
          <pc:docMk/>
          <pc:sldMk cId="3893556086" sldId="275"/>
        </pc:sldMkLst>
        <pc:spChg chg="mod">
          <ac:chgData name="Maureen Foley" userId="7abce656-cf90-4fc3-bce8-552e7338014e" providerId="ADAL" clId="{4161898B-D94B-43CD-8FBC-1AFEC21253FD}" dt="2025-10-21T17:23:50.096" v="1405" actId="6549"/>
          <ac:spMkLst>
            <pc:docMk/>
            <pc:sldMk cId="3893556086" sldId="275"/>
            <ac:spMk id="2" creationId="{CE9FE2C3-7CA6-444B-8656-D0AFCCC67B4B}"/>
          </ac:spMkLst>
        </pc:spChg>
        <pc:graphicFrameChg chg="mod">
          <ac:chgData name="Maureen Foley" userId="7abce656-cf90-4fc3-bce8-552e7338014e" providerId="ADAL" clId="{4161898B-D94B-43CD-8FBC-1AFEC21253FD}" dt="2025-10-21T17:23:08.135" v="1392" actId="20577"/>
          <ac:graphicFrameMkLst>
            <pc:docMk/>
            <pc:sldMk cId="3893556086" sldId="275"/>
            <ac:graphicFrameMk id="5" creationId="{3CDF4EEB-1964-4EE7-ACBB-F8DD3DEAB668}"/>
          </ac:graphicFrameMkLst>
        </pc:graphicFrameChg>
      </pc:sldChg>
      <pc:sldChg chg="modSp mod">
        <pc:chgData name="Maureen Foley" userId="7abce656-cf90-4fc3-bce8-552e7338014e" providerId="ADAL" clId="{4161898B-D94B-43CD-8FBC-1AFEC21253FD}" dt="2025-10-21T17:29:38.182" v="1454" actId="20577"/>
        <pc:sldMkLst>
          <pc:docMk/>
          <pc:sldMk cId="2335042971" sldId="277"/>
        </pc:sldMkLst>
        <pc:spChg chg="mod">
          <ac:chgData name="Maureen Foley" userId="7abce656-cf90-4fc3-bce8-552e7338014e" providerId="ADAL" clId="{4161898B-D94B-43CD-8FBC-1AFEC21253FD}" dt="2025-10-21T17:29:38.182" v="1454" actId="20577"/>
          <ac:spMkLst>
            <pc:docMk/>
            <pc:sldMk cId="2335042971" sldId="277"/>
            <ac:spMk id="3" creationId="{C2A37BEC-B309-4C00-8A3B-BBF1E42550D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15213-12CD-4EA9-A575-39489E29C0DD}"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B120F94D-0CAA-4B74-B4E2-CF09086B6A25}">
      <dgm:prSet/>
      <dgm:spPr/>
      <dgm:t>
        <a:bodyPr/>
        <a:lstStyle/>
        <a:p>
          <a:r>
            <a:rPr lang="en-US" dirty="0"/>
            <a:t>ALL students, regardless of citizenship status, can attend college!</a:t>
          </a:r>
        </a:p>
      </dgm:t>
    </dgm:pt>
    <dgm:pt modelId="{0B1477E1-4A6F-493D-871A-C53924241272}" type="parTrans" cxnId="{19CC1A99-4265-4D83-AF32-B7BA284B6BD2}">
      <dgm:prSet/>
      <dgm:spPr/>
      <dgm:t>
        <a:bodyPr/>
        <a:lstStyle/>
        <a:p>
          <a:endParaRPr lang="en-US"/>
        </a:p>
      </dgm:t>
    </dgm:pt>
    <dgm:pt modelId="{E90BE8DF-0C6A-40B0-88AE-A76F03331195}" type="sibTrans" cxnId="{19CC1A99-4265-4D83-AF32-B7BA284B6BD2}">
      <dgm:prSet/>
      <dgm:spPr/>
      <dgm:t>
        <a:bodyPr/>
        <a:lstStyle/>
        <a:p>
          <a:endParaRPr lang="en-US"/>
        </a:p>
      </dgm:t>
    </dgm:pt>
    <dgm:pt modelId="{D2BB7496-EE0B-4130-A3E2-5DDF1FBB5679}">
      <dgm:prSet/>
      <dgm:spPr/>
      <dgm:t>
        <a:bodyPr/>
        <a:lstStyle/>
        <a:p>
          <a:r>
            <a:rPr lang="en-US" dirty="0"/>
            <a:t>The biggest barrier is paying for college</a:t>
          </a:r>
        </a:p>
      </dgm:t>
    </dgm:pt>
    <dgm:pt modelId="{71BE1302-653C-471C-BC7D-ECEBD0DC9CC8}" type="parTrans" cxnId="{4A58F167-C15C-46B1-82B0-768AA9D62A85}">
      <dgm:prSet/>
      <dgm:spPr/>
      <dgm:t>
        <a:bodyPr/>
        <a:lstStyle/>
        <a:p>
          <a:endParaRPr lang="en-US"/>
        </a:p>
      </dgm:t>
    </dgm:pt>
    <dgm:pt modelId="{B442BFA3-1EDB-4DF8-B85E-E6973AFCCD15}" type="sibTrans" cxnId="{4A58F167-C15C-46B1-82B0-768AA9D62A85}">
      <dgm:prSet/>
      <dgm:spPr/>
      <dgm:t>
        <a:bodyPr/>
        <a:lstStyle/>
        <a:p>
          <a:endParaRPr lang="en-US"/>
        </a:p>
      </dgm:t>
    </dgm:pt>
    <dgm:pt modelId="{F1CF6D30-CACC-4F22-9C28-F8A89A7EF6D4}" type="pres">
      <dgm:prSet presAssocID="{17F15213-12CD-4EA9-A575-39489E29C0DD}" presName="vert0" presStyleCnt="0">
        <dgm:presLayoutVars>
          <dgm:dir/>
          <dgm:animOne val="branch"/>
          <dgm:animLvl val="lvl"/>
        </dgm:presLayoutVars>
      </dgm:prSet>
      <dgm:spPr/>
    </dgm:pt>
    <dgm:pt modelId="{9AC63DEB-0493-4A41-ADBB-6437906A4447}" type="pres">
      <dgm:prSet presAssocID="{B120F94D-0CAA-4B74-B4E2-CF09086B6A25}" presName="thickLine" presStyleLbl="alignNode1" presStyleIdx="0" presStyleCnt="2"/>
      <dgm:spPr/>
    </dgm:pt>
    <dgm:pt modelId="{709EB07F-4CA7-4857-83E0-85EC210027F5}" type="pres">
      <dgm:prSet presAssocID="{B120F94D-0CAA-4B74-B4E2-CF09086B6A25}" presName="horz1" presStyleCnt="0"/>
      <dgm:spPr/>
    </dgm:pt>
    <dgm:pt modelId="{2B119B1B-4587-4C1F-AB83-88F59128E868}" type="pres">
      <dgm:prSet presAssocID="{B120F94D-0CAA-4B74-B4E2-CF09086B6A25}" presName="tx1" presStyleLbl="revTx" presStyleIdx="0" presStyleCnt="2"/>
      <dgm:spPr/>
    </dgm:pt>
    <dgm:pt modelId="{9D3F8663-05A6-46DA-AF4A-E70367DFB411}" type="pres">
      <dgm:prSet presAssocID="{B120F94D-0CAA-4B74-B4E2-CF09086B6A25}" presName="vert1" presStyleCnt="0"/>
      <dgm:spPr/>
    </dgm:pt>
    <dgm:pt modelId="{89EE2C72-DCA5-4019-93A5-3C074B5BE574}" type="pres">
      <dgm:prSet presAssocID="{D2BB7496-EE0B-4130-A3E2-5DDF1FBB5679}" presName="thickLine" presStyleLbl="alignNode1" presStyleIdx="1" presStyleCnt="2"/>
      <dgm:spPr/>
    </dgm:pt>
    <dgm:pt modelId="{94154C01-273D-47BA-8F4B-9E88FC0FAF1E}" type="pres">
      <dgm:prSet presAssocID="{D2BB7496-EE0B-4130-A3E2-5DDF1FBB5679}" presName="horz1" presStyleCnt="0"/>
      <dgm:spPr/>
    </dgm:pt>
    <dgm:pt modelId="{AFD94324-2CCB-4FE1-924F-FA2BCA907D74}" type="pres">
      <dgm:prSet presAssocID="{D2BB7496-EE0B-4130-A3E2-5DDF1FBB5679}" presName="tx1" presStyleLbl="revTx" presStyleIdx="1" presStyleCnt="2"/>
      <dgm:spPr/>
    </dgm:pt>
    <dgm:pt modelId="{09CABA19-4CC0-4B53-881D-1C8581C4C0C8}" type="pres">
      <dgm:prSet presAssocID="{D2BB7496-EE0B-4130-A3E2-5DDF1FBB5679}" presName="vert1" presStyleCnt="0"/>
      <dgm:spPr/>
    </dgm:pt>
  </dgm:ptLst>
  <dgm:cxnLst>
    <dgm:cxn modelId="{4514512B-7DF2-4F87-AB46-2E3A9FB95685}" type="presOf" srcId="{17F15213-12CD-4EA9-A575-39489E29C0DD}" destId="{F1CF6D30-CACC-4F22-9C28-F8A89A7EF6D4}" srcOrd="0" destOrd="0" presId="urn:microsoft.com/office/officeart/2008/layout/LinedList"/>
    <dgm:cxn modelId="{82CFD25D-EA17-4E26-B65F-6F9F373A90AC}" type="presOf" srcId="{B120F94D-0CAA-4B74-B4E2-CF09086B6A25}" destId="{2B119B1B-4587-4C1F-AB83-88F59128E868}" srcOrd="0" destOrd="0" presId="urn:microsoft.com/office/officeart/2008/layout/LinedList"/>
    <dgm:cxn modelId="{4A58F167-C15C-46B1-82B0-768AA9D62A85}" srcId="{17F15213-12CD-4EA9-A575-39489E29C0DD}" destId="{D2BB7496-EE0B-4130-A3E2-5DDF1FBB5679}" srcOrd="1" destOrd="0" parTransId="{71BE1302-653C-471C-BC7D-ECEBD0DC9CC8}" sibTransId="{B442BFA3-1EDB-4DF8-B85E-E6973AFCCD15}"/>
    <dgm:cxn modelId="{19CC1A99-4265-4D83-AF32-B7BA284B6BD2}" srcId="{17F15213-12CD-4EA9-A575-39489E29C0DD}" destId="{B120F94D-0CAA-4B74-B4E2-CF09086B6A25}" srcOrd="0" destOrd="0" parTransId="{0B1477E1-4A6F-493D-871A-C53924241272}" sibTransId="{E90BE8DF-0C6A-40B0-88AE-A76F03331195}"/>
    <dgm:cxn modelId="{3DF9F6C5-132F-4CAC-93A8-2AA517C71284}" type="presOf" srcId="{D2BB7496-EE0B-4130-A3E2-5DDF1FBB5679}" destId="{AFD94324-2CCB-4FE1-924F-FA2BCA907D74}" srcOrd="0" destOrd="0" presId="urn:microsoft.com/office/officeart/2008/layout/LinedList"/>
    <dgm:cxn modelId="{58421A0C-E48E-40A9-83D0-55CB99412E9C}" type="presParOf" srcId="{F1CF6D30-CACC-4F22-9C28-F8A89A7EF6D4}" destId="{9AC63DEB-0493-4A41-ADBB-6437906A4447}" srcOrd="0" destOrd="0" presId="urn:microsoft.com/office/officeart/2008/layout/LinedList"/>
    <dgm:cxn modelId="{D7FC86F1-F3B2-46EE-9125-BEE4E6D401A4}" type="presParOf" srcId="{F1CF6D30-CACC-4F22-9C28-F8A89A7EF6D4}" destId="{709EB07F-4CA7-4857-83E0-85EC210027F5}" srcOrd="1" destOrd="0" presId="urn:microsoft.com/office/officeart/2008/layout/LinedList"/>
    <dgm:cxn modelId="{0DEAFC5B-EB86-4C67-9E40-6743B71AD45F}" type="presParOf" srcId="{709EB07F-4CA7-4857-83E0-85EC210027F5}" destId="{2B119B1B-4587-4C1F-AB83-88F59128E868}" srcOrd="0" destOrd="0" presId="urn:microsoft.com/office/officeart/2008/layout/LinedList"/>
    <dgm:cxn modelId="{935B18E3-6368-47B1-AC6C-15F961256FB6}" type="presParOf" srcId="{709EB07F-4CA7-4857-83E0-85EC210027F5}" destId="{9D3F8663-05A6-46DA-AF4A-E70367DFB411}" srcOrd="1" destOrd="0" presId="urn:microsoft.com/office/officeart/2008/layout/LinedList"/>
    <dgm:cxn modelId="{F85475E5-EB59-4338-B0B7-28DBCC36CD86}" type="presParOf" srcId="{F1CF6D30-CACC-4F22-9C28-F8A89A7EF6D4}" destId="{89EE2C72-DCA5-4019-93A5-3C074B5BE574}" srcOrd="2" destOrd="0" presId="urn:microsoft.com/office/officeart/2008/layout/LinedList"/>
    <dgm:cxn modelId="{776BA071-DB2B-49CC-8223-3A45C43CBC96}" type="presParOf" srcId="{F1CF6D30-CACC-4F22-9C28-F8A89A7EF6D4}" destId="{94154C01-273D-47BA-8F4B-9E88FC0FAF1E}" srcOrd="3" destOrd="0" presId="urn:microsoft.com/office/officeart/2008/layout/LinedList"/>
    <dgm:cxn modelId="{BEF2006E-F51A-44AA-BB58-3E4CEA81079D}" type="presParOf" srcId="{94154C01-273D-47BA-8F4B-9E88FC0FAF1E}" destId="{AFD94324-2CCB-4FE1-924F-FA2BCA907D74}" srcOrd="0" destOrd="0" presId="urn:microsoft.com/office/officeart/2008/layout/LinedList"/>
    <dgm:cxn modelId="{4C837A08-3B0B-4ED8-BE8F-6A3F944F2CDE}" type="presParOf" srcId="{94154C01-273D-47BA-8F4B-9E88FC0FAF1E}" destId="{09CABA19-4CC0-4B53-881D-1C8581C4C0C8}"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14BC06-9313-4EB0-AC0F-FFA1A09FEF22}" type="doc">
      <dgm:prSet loTypeId="urn:microsoft.com/office/officeart/2008/layout/LinedList" loCatId="list" qsTypeId="urn:microsoft.com/office/officeart/2005/8/quickstyle/simple5" qsCatId="simple" csTypeId="urn:microsoft.com/office/officeart/2005/8/colors/accent6_2" csCatId="accent6" phldr="1"/>
      <dgm:spPr/>
      <dgm:t>
        <a:bodyPr/>
        <a:lstStyle/>
        <a:p>
          <a:endParaRPr lang="en-US"/>
        </a:p>
      </dgm:t>
    </dgm:pt>
    <dgm:pt modelId="{C896E821-DCF2-4A99-B725-BE63095F887A}">
      <dgm:prSet/>
      <dgm:spPr/>
      <dgm:t>
        <a:bodyPr/>
        <a:lstStyle/>
        <a:p>
          <a:r>
            <a:rPr lang="en-US" dirty="0"/>
            <a:t>Online program throughout Georgia that includes 23 participating University System of Georgia colleges</a:t>
          </a:r>
        </a:p>
      </dgm:t>
    </dgm:pt>
    <dgm:pt modelId="{46B099A4-4688-4E7A-944C-46D956BB35F5}" type="parTrans" cxnId="{58B70220-1FB7-45E9-BB4F-9ABE2EFD1209}">
      <dgm:prSet/>
      <dgm:spPr/>
      <dgm:t>
        <a:bodyPr/>
        <a:lstStyle/>
        <a:p>
          <a:endParaRPr lang="en-US"/>
        </a:p>
      </dgm:t>
    </dgm:pt>
    <dgm:pt modelId="{B9E2F0E0-7951-4F0E-A4AE-78BD707ACFD8}" type="sibTrans" cxnId="{58B70220-1FB7-45E9-BB4F-9ABE2EFD1209}">
      <dgm:prSet/>
      <dgm:spPr/>
      <dgm:t>
        <a:bodyPr/>
        <a:lstStyle/>
        <a:p>
          <a:endParaRPr lang="en-US"/>
        </a:p>
      </dgm:t>
    </dgm:pt>
    <dgm:pt modelId="{79A95B3C-B992-4244-BA9B-8BC0D5CDCF2A}">
      <dgm:prSet/>
      <dgm:spPr/>
      <dgm:t>
        <a:bodyPr/>
        <a:lstStyle/>
        <a:p>
          <a:r>
            <a:rPr lang="en-US" dirty="0"/>
            <a:t>You will take a general education class that may be taught by a professor at another university and include students from several other universities</a:t>
          </a:r>
        </a:p>
      </dgm:t>
    </dgm:pt>
    <dgm:pt modelId="{6FA8214B-7CDE-49DE-97DF-3FB18AE8B453}" type="parTrans" cxnId="{CC26E88C-97C8-475E-9B8C-5FAEBFB17526}">
      <dgm:prSet/>
      <dgm:spPr/>
      <dgm:t>
        <a:bodyPr/>
        <a:lstStyle/>
        <a:p>
          <a:endParaRPr lang="en-US"/>
        </a:p>
      </dgm:t>
    </dgm:pt>
    <dgm:pt modelId="{9EFC1ECA-4B66-4FB6-BCCF-86954BD3E70F}" type="sibTrans" cxnId="{CC26E88C-97C8-475E-9B8C-5FAEBFB17526}">
      <dgm:prSet/>
      <dgm:spPr/>
      <dgm:t>
        <a:bodyPr/>
        <a:lstStyle/>
        <a:p>
          <a:endParaRPr lang="en-US"/>
        </a:p>
      </dgm:t>
    </dgm:pt>
    <dgm:pt modelId="{454E8325-B23F-4D70-82D0-3DEEDA2882AF}">
      <dgm:prSet/>
      <dgm:spPr/>
      <dgm:t>
        <a:bodyPr/>
        <a:lstStyle/>
        <a:p>
          <a:r>
            <a:rPr lang="en-US" dirty="0"/>
            <a:t>Flexible times (no set class time), classes will transfer if students transfer to another Georgia college</a:t>
          </a:r>
        </a:p>
      </dgm:t>
    </dgm:pt>
    <dgm:pt modelId="{E285CD94-FC2D-4799-8B3D-73514C0320C2}" type="parTrans" cxnId="{82A04869-FB40-40C2-B649-F71715A101D5}">
      <dgm:prSet/>
      <dgm:spPr/>
      <dgm:t>
        <a:bodyPr/>
        <a:lstStyle/>
        <a:p>
          <a:endParaRPr lang="en-US"/>
        </a:p>
      </dgm:t>
    </dgm:pt>
    <dgm:pt modelId="{82BDF9E9-4CA8-4897-8829-91602E2632D0}" type="sibTrans" cxnId="{82A04869-FB40-40C2-B649-F71715A101D5}">
      <dgm:prSet/>
      <dgm:spPr/>
      <dgm:t>
        <a:bodyPr/>
        <a:lstStyle/>
        <a:p>
          <a:endParaRPr lang="en-US"/>
        </a:p>
      </dgm:t>
    </dgm:pt>
    <dgm:pt modelId="{F03E43EB-76D5-43DC-A204-4C118F245A88}">
      <dgm:prSet/>
      <dgm:spPr/>
      <dgm:t>
        <a:bodyPr/>
        <a:lstStyle/>
        <a:p>
          <a:r>
            <a:rPr lang="en-US" dirty="0"/>
            <a:t>Students will register for </a:t>
          </a:r>
          <a:r>
            <a:rPr lang="en-US" dirty="0" err="1"/>
            <a:t>eCore</a:t>
          </a:r>
          <a:r>
            <a:rPr lang="en-US" dirty="0"/>
            <a:t> classes through the college they are enrolled in</a:t>
          </a:r>
        </a:p>
      </dgm:t>
    </dgm:pt>
    <dgm:pt modelId="{9D12C333-57A3-45FE-B762-D45E5925D0F1}" type="parTrans" cxnId="{B2676198-0160-490C-BB4A-BAC984A8B4DB}">
      <dgm:prSet/>
      <dgm:spPr/>
      <dgm:t>
        <a:bodyPr/>
        <a:lstStyle/>
        <a:p>
          <a:endParaRPr lang="en-US"/>
        </a:p>
      </dgm:t>
    </dgm:pt>
    <dgm:pt modelId="{9B1EDF6F-CC9B-4F86-896B-D15A05085755}" type="sibTrans" cxnId="{B2676198-0160-490C-BB4A-BAC984A8B4DB}">
      <dgm:prSet/>
      <dgm:spPr/>
      <dgm:t>
        <a:bodyPr/>
        <a:lstStyle/>
        <a:p>
          <a:endParaRPr lang="en-US"/>
        </a:p>
      </dgm:t>
    </dgm:pt>
    <dgm:pt modelId="{8F9F24DA-11A8-4B46-964F-A72D0B2EFBF1}">
      <dgm:prSet/>
      <dgm:spPr/>
      <dgm:t>
        <a:bodyPr/>
        <a:lstStyle/>
        <a:p>
          <a:r>
            <a:rPr lang="en-US" dirty="0"/>
            <a:t>Tuition: $159/credit hour</a:t>
          </a:r>
        </a:p>
        <a:p>
          <a:r>
            <a:rPr lang="en-US" dirty="0"/>
            <a:t>	Full time student= 12-15 credit hours (4-5 classes)</a:t>
          </a:r>
        </a:p>
        <a:p>
          <a:r>
            <a:rPr lang="en-US" dirty="0"/>
            <a:t>	15 credit hours x $159= $2,385 tuition per semester + Fees</a:t>
          </a:r>
        </a:p>
        <a:p>
          <a:r>
            <a:rPr lang="en-US" dirty="0"/>
            <a:t>	12 credit hours x $159= $1,908 tuition per semester + Fees</a:t>
          </a:r>
        </a:p>
      </dgm:t>
    </dgm:pt>
    <dgm:pt modelId="{8690C9B3-C463-4815-9FE6-8AA38F460B29}" type="parTrans" cxnId="{46CB2454-7589-4969-AAB0-4BFAAA365889}">
      <dgm:prSet/>
      <dgm:spPr/>
      <dgm:t>
        <a:bodyPr/>
        <a:lstStyle/>
        <a:p>
          <a:endParaRPr lang="en-US"/>
        </a:p>
      </dgm:t>
    </dgm:pt>
    <dgm:pt modelId="{4981FD8F-34FB-4130-ABDA-F6AE5105F367}" type="sibTrans" cxnId="{46CB2454-7589-4969-AAB0-4BFAAA365889}">
      <dgm:prSet/>
      <dgm:spPr/>
      <dgm:t>
        <a:bodyPr/>
        <a:lstStyle/>
        <a:p>
          <a:endParaRPr lang="en-US"/>
        </a:p>
      </dgm:t>
    </dgm:pt>
    <dgm:pt modelId="{95D44853-4879-44A1-A2A6-D37C9CF54746}" type="pres">
      <dgm:prSet presAssocID="{F514BC06-9313-4EB0-AC0F-FFA1A09FEF22}" presName="vert0" presStyleCnt="0">
        <dgm:presLayoutVars>
          <dgm:dir/>
          <dgm:animOne val="branch"/>
          <dgm:animLvl val="lvl"/>
        </dgm:presLayoutVars>
      </dgm:prSet>
      <dgm:spPr/>
    </dgm:pt>
    <dgm:pt modelId="{5309D2A1-13E3-4F20-A59A-9A0566C15360}" type="pres">
      <dgm:prSet presAssocID="{C896E821-DCF2-4A99-B725-BE63095F887A}" presName="thickLine" presStyleLbl="alignNode1" presStyleIdx="0" presStyleCnt="5"/>
      <dgm:spPr/>
    </dgm:pt>
    <dgm:pt modelId="{3230770B-B0DE-4690-BDF1-284A4FB9BB05}" type="pres">
      <dgm:prSet presAssocID="{C896E821-DCF2-4A99-B725-BE63095F887A}" presName="horz1" presStyleCnt="0"/>
      <dgm:spPr/>
    </dgm:pt>
    <dgm:pt modelId="{4BF7EE98-7A62-4035-9340-BCE6468FCE2A}" type="pres">
      <dgm:prSet presAssocID="{C896E821-DCF2-4A99-B725-BE63095F887A}" presName="tx1" presStyleLbl="revTx" presStyleIdx="0" presStyleCnt="5"/>
      <dgm:spPr/>
    </dgm:pt>
    <dgm:pt modelId="{BE3A6760-8E9B-4A4B-8F9F-6560B2A02799}" type="pres">
      <dgm:prSet presAssocID="{C896E821-DCF2-4A99-B725-BE63095F887A}" presName="vert1" presStyleCnt="0"/>
      <dgm:spPr/>
    </dgm:pt>
    <dgm:pt modelId="{3CE31E05-C447-48DE-86BE-782C204FEBF2}" type="pres">
      <dgm:prSet presAssocID="{79A95B3C-B992-4244-BA9B-8BC0D5CDCF2A}" presName="thickLine" presStyleLbl="alignNode1" presStyleIdx="1" presStyleCnt="5"/>
      <dgm:spPr/>
    </dgm:pt>
    <dgm:pt modelId="{055B478E-1C4A-4635-96E7-D254D9ACE984}" type="pres">
      <dgm:prSet presAssocID="{79A95B3C-B992-4244-BA9B-8BC0D5CDCF2A}" presName="horz1" presStyleCnt="0"/>
      <dgm:spPr/>
    </dgm:pt>
    <dgm:pt modelId="{37665E56-DB3A-47E7-B7B3-8FADA71D7F5F}" type="pres">
      <dgm:prSet presAssocID="{79A95B3C-B992-4244-BA9B-8BC0D5CDCF2A}" presName="tx1" presStyleLbl="revTx" presStyleIdx="1" presStyleCnt="5"/>
      <dgm:spPr/>
    </dgm:pt>
    <dgm:pt modelId="{608A9DA9-3F33-4408-943B-3597A50FC3C8}" type="pres">
      <dgm:prSet presAssocID="{79A95B3C-B992-4244-BA9B-8BC0D5CDCF2A}" presName="vert1" presStyleCnt="0"/>
      <dgm:spPr/>
    </dgm:pt>
    <dgm:pt modelId="{34F419F4-F70B-44D4-A735-EBD60B2852FF}" type="pres">
      <dgm:prSet presAssocID="{454E8325-B23F-4D70-82D0-3DEEDA2882AF}" presName="thickLine" presStyleLbl="alignNode1" presStyleIdx="2" presStyleCnt="5"/>
      <dgm:spPr/>
    </dgm:pt>
    <dgm:pt modelId="{F56D74D8-A9D2-44CB-B3D7-789F8C38B953}" type="pres">
      <dgm:prSet presAssocID="{454E8325-B23F-4D70-82D0-3DEEDA2882AF}" presName="horz1" presStyleCnt="0"/>
      <dgm:spPr/>
    </dgm:pt>
    <dgm:pt modelId="{7EA0A170-4F49-4B63-9DF7-78D6D1F0EE97}" type="pres">
      <dgm:prSet presAssocID="{454E8325-B23F-4D70-82D0-3DEEDA2882AF}" presName="tx1" presStyleLbl="revTx" presStyleIdx="2" presStyleCnt="5"/>
      <dgm:spPr/>
    </dgm:pt>
    <dgm:pt modelId="{036FF463-6970-409F-BD4B-14116A26FC8A}" type="pres">
      <dgm:prSet presAssocID="{454E8325-B23F-4D70-82D0-3DEEDA2882AF}" presName="vert1" presStyleCnt="0"/>
      <dgm:spPr/>
    </dgm:pt>
    <dgm:pt modelId="{E286F0C1-9E1D-4323-BCF3-6BD4F9C0C6DF}" type="pres">
      <dgm:prSet presAssocID="{F03E43EB-76D5-43DC-A204-4C118F245A88}" presName="thickLine" presStyleLbl="alignNode1" presStyleIdx="3" presStyleCnt="5"/>
      <dgm:spPr/>
    </dgm:pt>
    <dgm:pt modelId="{B532EB49-B930-4435-A7DF-EB34966A4A0B}" type="pres">
      <dgm:prSet presAssocID="{F03E43EB-76D5-43DC-A204-4C118F245A88}" presName="horz1" presStyleCnt="0"/>
      <dgm:spPr/>
    </dgm:pt>
    <dgm:pt modelId="{A4482B11-CAC7-41F5-81DD-F9538FB0B32B}" type="pres">
      <dgm:prSet presAssocID="{F03E43EB-76D5-43DC-A204-4C118F245A88}" presName="tx1" presStyleLbl="revTx" presStyleIdx="3" presStyleCnt="5"/>
      <dgm:spPr/>
    </dgm:pt>
    <dgm:pt modelId="{6B81675D-A347-4F9E-9BE4-14799B262257}" type="pres">
      <dgm:prSet presAssocID="{F03E43EB-76D5-43DC-A204-4C118F245A88}" presName="vert1" presStyleCnt="0"/>
      <dgm:spPr/>
    </dgm:pt>
    <dgm:pt modelId="{D1B40E6C-58F3-4FB1-9693-28DFDA565BBC}" type="pres">
      <dgm:prSet presAssocID="{8F9F24DA-11A8-4B46-964F-A72D0B2EFBF1}" presName="thickLine" presStyleLbl="alignNode1" presStyleIdx="4" presStyleCnt="5"/>
      <dgm:spPr/>
    </dgm:pt>
    <dgm:pt modelId="{334BA82C-B1A4-40F3-96F1-279913ECF918}" type="pres">
      <dgm:prSet presAssocID="{8F9F24DA-11A8-4B46-964F-A72D0B2EFBF1}" presName="horz1" presStyleCnt="0"/>
      <dgm:spPr/>
    </dgm:pt>
    <dgm:pt modelId="{44B5FBF2-490F-4D7C-94CB-6C70170FAFFA}" type="pres">
      <dgm:prSet presAssocID="{8F9F24DA-11A8-4B46-964F-A72D0B2EFBF1}" presName="tx1" presStyleLbl="revTx" presStyleIdx="4" presStyleCnt="5" custScaleY="245226"/>
      <dgm:spPr/>
    </dgm:pt>
    <dgm:pt modelId="{A9566204-96FA-4278-8946-FAF11871E87A}" type="pres">
      <dgm:prSet presAssocID="{8F9F24DA-11A8-4B46-964F-A72D0B2EFBF1}" presName="vert1" presStyleCnt="0"/>
      <dgm:spPr/>
    </dgm:pt>
  </dgm:ptLst>
  <dgm:cxnLst>
    <dgm:cxn modelId="{58B70220-1FB7-45E9-BB4F-9ABE2EFD1209}" srcId="{F514BC06-9313-4EB0-AC0F-FFA1A09FEF22}" destId="{C896E821-DCF2-4A99-B725-BE63095F887A}" srcOrd="0" destOrd="0" parTransId="{46B099A4-4688-4E7A-944C-46D956BB35F5}" sibTransId="{B9E2F0E0-7951-4F0E-A4AE-78BD707ACFD8}"/>
    <dgm:cxn modelId="{0294292D-AA51-43E8-BA4E-0D20FCF32341}" type="presOf" srcId="{F514BC06-9313-4EB0-AC0F-FFA1A09FEF22}" destId="{95D44853-4879-44A1-A2A6-D37C9CF54746}" srcOrd="0" destOrd="0" presId="urn:microsoft.com/office/officeart/2008/layout/LinedList"/>
    <dgm:cxn modelId="{82A04869-FB40-40C2-B649-F71715A101D5}" srcId="{F514BC06-9313-4EB0-AC0F-FFA1A09FEF22}" destId="{454E8325-B23F-4D70-82D0-3DEEDA2882AF}" srcOrd="2" destOrd="0" parTransId="{E285CD94-FC2D-4799-8B3D-73514C0320C2}" sibTransId="{82BDF9E9-4CA8-4897-8829-91602E2632D0}"/>
    <dgm:cxn modelId="{CDD3486C-015F-427D-88AB-ECB837CD572F}" type="presOf" srcId="{79A95B3C-B992-4244-BA9B-8BC0D5CDCF2A}" destId="{37665E56-DB3A-47E7-B7B3-8FADA71D7F5F}" srcOrd="0" destOrd="0" presId="urn:microsoft.com/office/officeart/2008/layout/LinedList"/>
    <dgm:cxn modelId="{46CB2454-7589-4969-AAB0-4BFAAA365889}" srcId="{F514BC06-9313-4EB0-AC0F-FFA1A09FEF22}" destId="{8F9F24DA-11A8-4B46-964F-A72D0B2EFBF1}" srcOrd="4" destOrd="0" parTransId="{8690C9B3-C463-4815-9FE6-8AA38F460B29}" sibTransId="{4981FD8F-34FB-4130-ABDA-F6AE5105F367}"/>
    <dgm:cxn modelId="{8A34407D-224B-44E6-B869-7B5718506A9F}" type="presOf" srcId="{454E8325-B23F-4D70-82D0-3DEEDA2882AF}" destId="{7EA0A170-4F49-4B63-9DF7-78D6D1F0EE97}" srcOrd="0" destOrd="0" presId="urn:microsoft.com/office/officeart/2008/layout/LinedList"/>
    <dgm:cxn modelId="{CC26E88C-97C8-475E-9B8C-5FAEBFB17526}" srcId="{F514BC06-9313-4EB0-AC0F-FFA1A09FEF22}" destId="{79A95B3C-B992-4244-BA9B-8BC0D5CDCF2A}" srcOrd="1" destOrd="0" parTransId="{6FA8214B-7CDE-49DE-97DF-3FB18AE8B453}" sibTransId="{9EFC1ECA-4B66-4FB6-BCCF-86954BD3E70F}"/>
    <dgm:cxn modelId="{B2676198-0160-490C-BB4A-BAC984A8B4DB}" srcId="{F514BC06-9313-4EB0-AC0F-FFA1A09FEF22}" destId="{F03E43EB-76D5-43DC-A204-4C118F245A88}" srcOrd="3" destOrd="0" parTransId="{9D12C333-57A3-45FE-B762-D45E5925D0F1}" sibTransId="{9B1EDF6F-CC9B-4F86-896B-D15A05085755}"/>
    <dgm:cxn modelId="{2A6E68B3-07EA-4A91-A7B6-2DCD9BA62057}" type="presOf" srcId="{F03E43EB-76D5-43DC-A204-4C118F245A88}" destId="{A4482B11-CAC7-41F5-81DD-F9538FB0B32B}" srcOrd="0" destOrd="0" presId="urn:microsoft.com/office/officeart/2008/layout/LinedList"/>
    <dgm:cxn modelId="{4F4191C7-7484-4152-B9E5-6509D4F586A4}" type="presOf" srcId="{C896E821-DCF2-4A99-B725-BE63095F887A}" destId="{4BF7EE98-7A62-4035-9340-BCE6468FCE2A}" srcOrd="0" destOrd="0" presId="urn:microsoft.com/office/officeart/2008/layout/LinedList"/>
    <dgm:cxn modelId="{5A94C5E2-930D-42DA-8103-010D92FD187A}" type="presOf" srcId="{8F9F24DA-11A8-4B46-964F-A72D0B2EFBF1}" destId="{44B5FBF2-490F-4D7C-94CB-6C70170FAFFA}" srcOrd="0" destOrd="0" presId="urn:microsoft.com/office/officeart/2008/layout/LinedList"/>
    <dgm:cxn modelId="{4B3D3A2B-E0F0-42C6-87FE-6E80B1DFE257}" type="presParOf" srcId="{95D44853-4879-44A1-A2A6-D37C9CF54746}" destId="{5309D2A1-13E3-4F20-A59A-9A0566C15360}" srcOrd="0" destOrd="0" presId="urn:microsoft.com/office/officeart/2008/layout/LinedList"/>
    <dgm:cxn modelId="{0D4EFEFC-967B-4206-A829-8ED7FD730D07}" type="presParOf" srcId="{95D44853-4879-44A1-A2A6-D37C9CF54746}" destId="{3230770B-B0DE-4690-BDF1-284A4FB9BB05}" srcOrd="1" destOrd="0" presId="urn:microsoft.com/office/officeart/2008/layout/LinedList"/>
    <dgm:cxn modelId="{E63D7C55-0ED8-4FEE-AE83-953D2C66DD6F}" type="presParOf" srcId="{3230770B-B0DE-4690-BDF1-284A4FB9BB05}" destId="{4BF7EE98-7A62-4035-9340-BCE6468FCE2A}" srcOrd="0" destOrd="0" presId="urn:microsoft.com/office/officeart/2008/layout/LinedList"/>
    <dgm:cxn modelId="{17F667E5-F63A-4716-993D-F370DDAF8576}" type="presParOf" srcId="{3230770B-B0DE-4690-BDF1-284A4FB9BB05}" destId="{BE3A6760-8E9B-4A4B-8F9F-6560B2A02799}" srcOrd="1" destOrd="0" presId="urn:microsoft.com/office/officeart/2008/layout/LinedList"/>
    <dgm:cxn modelId="{7CBAC1C5-A0FC-4D96-91AC-4236698DBE54}" type="presParOf" srcId="{95D44853-4879-44A1-A2A6-D37C9CF54746}" destId="{3CE31E05-C447-48DE-86BE-782C204FEBF2}" srcOrd="2" destOrd="0" presId="urn:microsoft.com/office/officeart/2008/layout/LinedList"/>
    <dgm:cxn modelId="{17375704-FED7-4F20-8516-4669F0E75446}" type="presParOf" srcId="{95D44853-4879-44A1-A2A6-D37C9CF54746}" destId="{055B478E-1C4A-4635-96E7-D254D9ACE984}" srcOrd="3" destOrd="0" presId="urn:microsoft.com/office/officeart/2008/layout/LinedList"/>
    <dgm:cxn modelId="{646D72BC-F2DD-4778-AE2F-C05EE9B4FB4C}" type="presParOf" srcId="{055B478E-1C4A-4635-96E7-D254D9ACE984}" destId="{37665E56-DB3A-47E7-B7B3-8FADA71D7F5F}" srcOrd="0" destOrd="0" presId="urn:microsoft.com/office/officeart/2008/layout/LinedList"/>
    <dgm:cxn modelId="{02B24B31-CFFA-44C4-B488-1CA216AA264B}" type="presParOf" srcId="{055B478E-1C4A-4635-96E7-D254D9ACE984}" destId="{608A9DA9-3F33-4408-943B-3597A50FC3C8}" srcOrd="1" destOrd="0" presId="urn:microsoft.com/office/officeart/2008/layout/LinedList"/>
    <dgm:cxn modelId="{BF0FFB6E-F0D4-4E48-AC1F-224F1B14249F}" type="presParOf" srcId="{95D44853-4879-44A1-A2A6-D37C9CF54746}" destId="{34F419F4-F70B-44D4-A735-EBD60B2852FF}" srcOrd="4" destOrd="0" presId="urn:microsoft.com/office/officeart/2008/layout/LinedList"/>
    <dgm:cxn modelId="{F638862B-AF6F-4064-9F2E-E27E0F0D4864}" type="presParOf" srcId="{95D44853-4879-44A1-A2A6-D37C9CF54746}" destId="{F56D74D8-A9D2-44CB-B3D7-789F8C38B953}" srcOrd="5" destOrd="0" presId="urn:microsoft.com/office/officeart/2008/layout/LinedList"/>
    <dgm:cxn modelId="{727E075E-503F-468B-B71C-C0C3A3106C3E}" type="presParOf" srcId="{F56D74D8-A9D2-44CB-B3D7-789F8C38B953}" destId="{7EA0A170-4F49-4B63-9DF7-78D6D1F0EE97}" srcOrd="0" destOrd="0" presId="urn:microsoft.com/office/officeart/2008/layout/LinedList"/>
    <dgm:cxn modelId="{4EBFD0BC-CBB5-4022-AAF8-9468E6EEAD24}" type="presParOf" srcId="{F56D74D8-A9D2-44CB-B3D7-789F8C38B953}" destId="{036FF463-6970-409F-BD4B-14116A26FC8A}" srcOrd="1" destOrd="0" presId="urn:microsoft.com/office/officeart/2008/layout/LinedList"/>
    <dgm:cxn modelId="{465CFF8C-796A-4C67-BB2F-383725DA0FCD}" type="presParOf" srcId="{95D44853-4879-44A1-A2A6-D37C9CF54746}" destId="{E286F0C1-9E1D-4323-BCF3-6BD4F9C0C6DF}" srcOrd="6" destOrd="0" presId="urn:microsoft.com/office/officeart/2008/layout/LinedList"/>
    <dgm:cxn modelId="{A82E5E45-EB37-4E3A-AEBF-9B3AB2EE0779}" type="presParOf" srcId="{95D44853-4879-44A1-A2A6-D37C9CF54746}" destId="{B532EB49-B930-4435-A7DF-EB34966A4A0B}" srcOrd="7" destOrd="0" presId="urn:microsoft.com/office/officeart/2008/layout/LinedList"/>
    <dgm:cxn modelId="{A1EFEFC7-3DA1-48DC-AF5C-3FBEDC8AA71E}" type="presParOf" srcId="{B532EB49-B930-4435-A7DF-EB34966A4A0B}" destId="{A4482B11-CAC7-41F5-81DD-F9538FB0B32B}" srcOrd="0" destOrd="0" presId="urn:microsoft.com/office/officeart/2008/layout/LinedList"/>
    <dgm:cxn modelId="{D3AFBB40-647D-4BAE-9483-6730F9DF28B5}" type="presParOf" srcId="{B532EB49-B930-4435-A7DF-EB34966A4A0B}" destId="{6B81675D-A347-4F9E-9BE4-14799B262257}" srcOrd="1" destOrd="0" presId="urn:microsoft.com/office/officeart/2008/layout/LinedList"/>
    <dgm:cxn modelId="{AC44D00C-38F1-4A2D-8FF5-6E8D2D4F3D94}" type="presParOf" srcId="{95D44853-4879-44A1-A2A6-D37C9CF54746}" destId="{D1B40E6C-58F3-4FB1-9693-28DFDA565BBC}" srcOrd="8" destOrd="0" presId="urn:microsoft.com/office/officeart/2008/layout/LinedList"/>
    <dgm:cxn modelId="{04D94EA2-2D7A-407A-B475-A909FC7C8C8D}" type="presParOf" srcId="{95D44853-4879-44A1-A2A6-D37C9CF54746}" destId="{334BA82C-B1A4-40F3-96F1-279913ECF918}" srcOrd="9" destOrd="0" presId="urn:microsoft.com/office/officeart/2008/layout/LinedList"/>
    <dgm:cxn modelId="{DCE3574C-911D-412C-86F1-9AFAD9ED2C86}" type="presParOf" srcId="{334BA82C-B1A4-40F3-96F1-279913ECF918}" destId="{44B5FBF2-490F-4D7C-94CB-6C70170FAFFA}" srcOrd="0" destOrd="0" presId="urn:microsoft.com/office/officeart/2008/layout/LinedList"/>
    <dgm:cxn modelId="{D717CDA2-ADAA-423F-BCCA-DE2C204395F6}" type="presParOf" srcId="{334BA82C-B1A4-40F3-96F1-279913ECF918}" destId="{A9566204-96FA-4278-8946-FAF11871E87A}"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63DEB-0493-4A41-ADBB-6437906A4447}">
      <dsp:nvSpPr>
        <dsp:cNvPr id="0" name=""/>
        <dsp:cNvSpPr/>
      </dsp:nvSpPr>
      <dsp:spPr>
        <a:xfrm>
          <a:off x="0" y="0"/>
          <a:ext cx="9906000"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19B1B-4587-4C1F-AB83-88F59128E868}">
      <dsp:nvSpPr>
        <dsp:cNvPr id="0" name=""/>
        <dsp:cNvSpPr/>
      </dsp:nvSpPr>
      <dsp:spPr>
        <a:xfrm>
          <a:off x="0" y="0"/>
          <a:ext cx="9906000" cy="1693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ALL students, regardless of citizenship status, can attend college!</a:t>
          </a:r>
        </a:p>
      </dsp:txBody>
      <dsp:txXfrm>
        <a:off x="0" y="0"/>
        <a:ext cx="9906000" cy="1693717"/>
      </dsp:txXfrm>
    </dsp:sp>
    <dsp:sp modelId="{89EE2C72-DCA5-4019-93A5-3C074B5BE574}">
      <dsp:nvSpPr>
        <dsp:cNvPr id="0" name=""/>
        <dsp:cNvSpPr/>
      </dsp:nvSpPr>
      <dsp:spPr>
        <a:xfrm>
          <a:off x="0" y="1693717"/>
          <a:ext cx="9906000"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D94324-2CCB-4FE1-924F-FA2BCA907D74}">
      <dsp:nvSpPr>
        <dsp:cNvPr id="0" name=""/>
        <dsp:cNvSpPr/>
      </dsp:nvSpPr>
      <dsp:spPr>
        <a:xfrm>
          <a:off x="0" y="1693717"/>
          <a:ext cx="9906000" cy="1693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The biggest barrier is paying for college</a:t>
          </a:r>
        </a:p>
      </dsp:txBody>
      <dsp:txXfrm>
        <a:off x="0" y="1693717"/>
        <a:ext cx="9906000" cy="1693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9D2A1-13E3-4F20-A59A-9A0566C15360}">
      <dsp:nvSpPr>
        <dsp:cNvPr id="0" name=""/>
        <dsp:cNvSpPr/>
      </dsp:nvSpPr>
      <dsp:spPr>
        <a:xfrm>
          <a:off x="0" y="2421"/>
          <a:ext cx="9905998"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4BF7EE98-7A62-4035-9340-BCE6468FCE2A}">
      <dsp:nvSpPr>
        <dsp:cNvPr id="0" name=""/>
        <dsp:cNvSpPr/>
      </dsp:nvSpPr>
      <dsp:spPr>
        <a:xfrm>
          <a:off x="0" y="2421"/>
          <a:ext cx="9905998" cy="5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Online program throughout Georgia that includes 23 participating University System of Georgia colleges</a:t>
          </a:r>
        </a:p>
      </dsp:txBody>
      <dsp:txXfrm>
        <a:off x="0" y="2421"/>
        <a:ext cx="9905998" cy="582863"/>
      </dsp:txXfrm>
    </dsp:sp>
    <dsp:sp modelId="{3CE31E05-C447-48DE-86BE-782C204FEBF2}">
      <dsp:nvSpPr>
        <dsp:cNvPr id="0" name=""/>
        <dsp:cNvSpPr/>
      </dsp:nvSpPr>
      <dsp:spPr>
        <a:xfrm>
          <a:off x="0" y="585284"/>
          <a:ext cx="9905998"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37665E56-DB3A-47E7-B7B3-8FADA71D7F5F}">
      <dsp:nvSpPr>
        <dsp:cNvPr id="0" name=""/>
        <dsp:cNvSpPr/>
      </dsp:nvSpPr>
      <dsp:spPr>
        <a:xfrm>
          <a:off x="0" y="585284"/>
          <a:ext cx="9905998" cy="5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You will take a general education class that may be taught by a professor at another university and include students from several other universities</a:t>
          </a:r>
        </a:p>
      </dsp:txBody>
      <dsp:txXfrm>
        <a:off x="0" y="585284"/>
        <a:ext cx="9905998" cy="582863"/>
      </dsp:txXfrm>
    </dsp:sp>
    <dsp:sp modelId="{34F419F4-F70B-44D4-A735-EBD60B2852FF}">
      <dsp:nvSpPr>
        <dsp:cNvPr id="0" name=""/>
        <dsp:cNvSpPr/>
      </dsp:nvSpPr>
      <dsp:spPr>
        <a:xfrm>
          <a:off x="0" y="1168148"/>
          <a:ext cx="9905998"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7EA0A170-4F49-4B63-9DF7-78D6D1F0EE97}">
      <dsp:nvSpPr>
        <dsp:cNvPr id="0" name=""/>
        <dsp:cNvSpPr/>
      </dsp:nvSpPr>
      <dsp:spPr>
        <a:xfrm>
          <a:off x="0" y="1168148"/>
          <a:ext cx="9905998" cy="5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Flexible times (no set class time), classes will transfer if students transfer to another Georgia college</a:t>
          </a:r>
        </a:p>
      </dsp:txBody>
      <dsp:txXfrm>
        <a:off x="0" y="1168148"/>
        <a:ext cx="9905998" cy="582863"/>
      </dsp:txXfrm>
    </dsp:sp>
    <dsp:sp modelId="{E286F0C1-9E1D-4323-BCF3-6BD4F9C0C6DF}">
      <dsp:nvSpPr>
        <dsp:cNvPr id="0" name=""/>
        <dsp:cNvSpPr/>
      </dsp:nvSpPr>
      <dsp:spPr>
        <a:xfrm>
          <a:off x="0" y="1751012"/>
          <a:ext cx="9905998"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A4482B11-CAC7-41F5-81DD-F9538FB0B32B}">
      <dsp:nvSpPr>
        <dsp:cNvPr id="0" name=""/>
        <dsp:cNvSpPr/>
      </dsp:nvSpPr>
      <dsp:spPr>
        <a:xfrm>
          <a:off x="0" y="1751012"/>
          <a:ext cx="9905998" cy="5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Students will register for </a:t>
          </a:r>
          <a:r>
            <a:rPr lang="en-US" sz="1600" kern="1200" dirty="0" err="1"/>
            <a:t>eCore</a:t>
          </a:r>
          <a:r>
            <a:rPr lang="en-US" sz="1600" kern="1200" dirty="0"/>
            <a:t> classes through the college they are enrolled in</a:t>
          </a:r>
        </a:p>
      </dsp:txBody>
      <dsp:txXfrm>
        <a:off x="0" y="1751012"/>
        <a:ext cx="9905998" cy="582863"/>
      </dsp:txXfrm>
    </dsp:sp>
    <dsp:sp modelId="{D1B40E6C-58F3-4FB1-9693-28DFDA565BBC}">
      <dsp:nvSpPr>
        <dsp:cNvPr id="0" name=""/>
        <dsp:cNvSpPr/>
      </dsp:nvSpPr>
      <dsp:spPr>
        <a:xfrm>
          <a:off x="0" y="2333875"/>
          <a:ext cx="9905998"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44B5FBF2-490F-4D7C-94CB-6C70170FAFFA}">
      <dsp:nvSpPr>
        <dsp:cNvPr id="0" name=""/>
        <dsp:cNvSpPr/>
      </dsp:nvSpPr>
      <dsp:spPr>
        <a:xfrm>
          <a:off x="0" y="2333875"/>
          <a:ext cx="9896324" cy="142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Tuition: $159/credit hour</a:t>
          </a:r>
        </a:p>
        <a:p>
          <a:pPr marL="0" lvl="0" indent="0" algn="l" defTabSz="711200">
            <a:lnSpc>
              <a:spcPct val="90000"/>
            </a:lnSpc>
            <a:spcBef>
              <a:spcPct val="0"/>
            </a:spcBef>
            <a:spcAft>
              <a:spcPct val="35000"/>
            </a:spcAft>
            <a:buNone/>
          </a:pPr>
          <a:r>
            <a:rPr lang="en-US" sz="1600" kern="1200" dirty="0"/>
            <a:t>	Full time student= 12-15 credit hours (4-5 classes)</a:t>
          </a:r>
        </a:p>
        <a:p>
          <a:pPr marL="0" lvl="0" indent="0" algn="l" defTabSz="711200">
            <a:lnSpc>
              <a:spcPct val="90000"/>
            </a:lnSpc>
            <a:spcBef>
              <a:spcPct val="0"/>
            </a:spcBef>
            <a:spcAft>
              <a:spcPct val="35000"/>
            </a:spcAft>
            <a:buNone/>
          </a:pPr>
          <a:r>
            <a:rPr lang="en-US" sz="1600" kern="1200" dirty="0"/>
            <a:t>	15 credit hours x $159= $2,385 tuition per semester + Fees</a:t>
          </a:r>
        </a:p>
        <a:p>
          <a:pPr marL="0" lvl="0" indent="0" algn="l" defTabSz="711200">
            <a:lnSpc>
              <a:spcPct val="90000"/>
            </a:lnSpc>
            <a:spcBef>
              <a:spcPct val="0"/>
            </a:spcBef>
            <a:spcAft>
              <a:spcPct val="35000"/>
            </a:spcAft>
            <a:buNone/>
          </a:pPr>
          <a:r>
            <a:rPr lang="en-US" sz="1600" kern="1200" dirty="0"/>
            <a:t>	12 credit hours x $159= $1,908 tuition per semester + Fees</a:t>
          </a:r>
        </a:p>
      </dsp:txBody>
      <dsp:txXfrm>
        <a:off x="0" y="2333875"/>
        <a:ext cx="9896324" cy="142933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340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2"/>
            <a:ext cx="3037840" cy="463407"/>
          </a:xfrm>
          <a:prstGeom prst="rect">
            <a:avLst/>
          </a:prstGeom>
        </p:spPr>
        <p:txBody>
          <a:bodyPr vert="horz" lIns="92830" tIns="46415" rIns="92830" bIns="46415" rtlCol="0"/>
          <a:lstStyle>
            <a:lvl1pPr algn="r">
              <a:defRPr sz="1200"/>
            </a:lvl1pPr>
          </a:lstStyle>
          <a:p>
            <a:fld id="{0C030688-18D6-438C-9F95-CC8A745946A6}" type="datetimeFigureOut">
              <a:rPr lang="en-US" smtClean="0"/>
              <a:t>10/21/2025</a:t>
            </a:fld>
            <a:endParaRPr lang="en-US"/>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0"/>
            <a:ext cx="5608320" cy="3636706"/>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2830" tIns="46415" rIns="92830" bIns="46415" rtlCol="0" anchor="b"/>
          <a:lstStyle>
            <a:lvl1pPr algn="r">
              <a:defRPr sz="1200"/>
            </a:lvl1pPr>
          </a:lstStyle>
          <a:p>
            <a:fld id="{9A4DEF31-D131-4FD4-80AD-7439D2F3A1B7}" type="slidenum">
              <a:rPr lang="en-US" smtClean="0"/>
              <a:t>‹#›</a:t>
            </a:fld>
            <a:endParaRPr lang="en-US"/>
          </a:p>
        </p:txBody>
      </p:sp>
    </p:spTree>
    <p:extLst>
      <p:ext uri="{BB962C8B-B14F-4D97-AF65-F5344CB8AC3E}">
        <p14:creationId xmlns:p14="http://schemas.microsoft.com/office/powerpoint/2010/main" val="220363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Osborne High School presentation of College 101 for </a:t>
            </a:r>
            <a:r>
              <a:rPr lang="en-US" dirty="0" err="1"/>
              <a:t>DREAMers</a:t>
            </a:r>
            <a:r>
              <a:rPr lang="en-US" dirty="0"/>
              <a:t>. We created this presentation specifically for students who are either undocumented noncitizens or are DACA recipients, also known as </a:t>
            </a:r>
            <a:r>
              <a:rPr lang="en-US" dirty="0" err="1"/>
              <a:t>DREAMers</a:t>
            </a:r>
            <a:r>
              <a:rPr lang="en-US" dirty="0"/>
              <a:t>. We wanted to provide you with a resource that will serve as a guide for opportunities available for you. The opportunities are constantly changing and we plan on updating as more information comes out. This presentation provides information as of October 7 2021. If you have any questions or need clarification, please reach out to your Osborne School Counselor.</a:t>
            </a:r>
          </a:p>
        </p:txBody>
      </p:sp>
      <p:sp>
        <p:nvSpPr>
          <p:cNvPr id="4" name="Slide Number Placeholder 3"/>
          <p:cNvSpPr>
            <a:spLocks noGrp="1"/>
          </p:cNvSpPr>
          <p:nvPr>
            <p:ph type="sldNum" sz="quarter" idx="5"/>
          </p:nvPr>
        </p:nvSpPr>
        <p:spPr/>
        <p:txBody>
          <a:bodyPr/>
          <a:lstStyle/>
          <a:p>
            <a:fld id="{9A4DEF31-D131-4FD4-80AD-7439D2F3A1B7}" type="slidenum">
              <a:rPr lang="en-US" smtClean="0"/>
              <a:t>1</a:t>
            </a:fld>
            <a:endParaRPr lang="en-US"/>
          </a:p>
        </p:txBody>
      </p:sp>
    </p:spTree>
    <p:extLst>
      <p:ext uri="{BB962C8B-B14F-4D97-AF65-F5344CB8AC3E}">
        <p14:creationId xmlns:p14="http://schemas.microsoft.com/office/powerpoint/2010/main" val="33584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scholarships specifically for Hispanic students. Many of these scholarships provide opportunities for </a:t>
            </a:r>
            <a:r>
              <a:rPr lang="en-US" dirty="0" err="1"/>
              <a:t>DREAMers</a:t>
            </a:r>
            <a:r>
              <a:rPr lang="en-US" dirty="0"/>
              <a:t> to afford college. Please take the time to explore these scholarships for more information on how to apply.</a:t>
            </a:r>
          </a:p>
        </p:txBody>
      </p:sp>
      <p:sp>
        <p:nvSpPr>
          <p:cNvPr id="4" name="Slide Number Placeholder 3"/>
          <p:cNvSpPr>
            <a:spLocks noGrp="1"/>
          </p:cNvSpPr>
          <p:nvPr>
            <p:ph type="sldNum" sz="quarter" idx="5"/>
          </p:nvPr>
        </p:nvSpPr>
        <p:spPr/>
        <p:txBody>
          <a:bodyPr/>
          <a:lstStyle/>
          <a:p>
            <a:fld id="{9A4DEF31-D131-4FD4-80AD-7439D2F3A1B7}" type="slidenum">
              <a:rPr lang="en-US" smtClean="0"/>
              <a:t>10</a:t>
            </a:fld>
            <a:endParaRPr lang="en-US"/>
          </a:p>
        </p:txBody>
      </p:sp>
    </p:spTree>
    <p:extLst>
      <p:ext uri="{BB962C8B-B14F-4D97-AF65-F5344CB8AC3E}">
        <p14:creationId xmlns:p14="http://schemas.microsoft.com/office/powerpoint/2010/main" val="275351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private colleges offer financial aid packages that meet 100% of financial need. Oglethorpe University and Emory University are two examples of private colleges in Georgia that accept students regardless of citizenship status and award financial aid to those who demonstrate financial need. Students who are admitted into private colleges will complete a financial aid form that requests information about their household’s income- this is similar to the Free Application for Federal Student Aid. Based on the information you provide about your household’s income, the college may offer a scholarship to help cover the cost of attendance. For a list of college that meet 100% of financial need for all students and specifically for undocumented students, please click on the resources listed.</a:t>
            </a:r>
          </a:p>
        </p:txBody>
      </p:sp>
      <p:sp>
        <p:nvSpPr>
          <p:cNvPr id="4" name="Slide Number Placeholder 3"/>
          <p:cNvSpPr>
            <a:spLocks noGrp="1"/>
          </p:cNvSpPr>
          <p:nvPr>
            <p:ph type="sldNum" sz="quarter" idx="5"/>
          </p:nvPr>
        </p:nvSpPr>
        <p:spPr/>
        <p:txBody>
          <a:bodyPr/>
          <a:lstStyle/>
          <a:p>
            <a:fld id="{9A4DEF31-D131-4FD4-80AD-7439D2F3A1B7}" type="slidenum">
              <a:rPr lang="en-US" smtClean="0"/>
              <a:t>11</a:t>
            </a:fld>
            <a:endParaRPr lang="en-US"/>
          </a:p>
        </p:txBody>
      </p:sp>
    </p:spTree>
    <p:extLst>
      <p:ext uri="{BB962C8B-B14F-4D97-AF65-F5344CB8AC3E}">
        <p14:creationId xmlns:p14="http://schemas.microsoft.com/office/powerpoint/2010/main" val="70369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excited to share information about online college programs. We have two local colleges that offer online programs that charge the same tuition rate regardless of residency status.</a:t>
            </a:r>
          </a:p>
          <a:p>
            <a:endParaRPr lang="en-US" dirty="0"/>
          </a:p>
          <a:p>
            <a:r>
              <a:rPr lang="en-US" dirty="0"/>
              <a:t>Georgia Perimeter College offers online programs for students earning their associate’s degrees. The Current tuition is $105 per credit hour. Georgia Perimeter College is the two-year college associated with Georgia State University.</a:t>
            </a:r>
          </a:p>
          <a:p>
            <a:endParaRPr lang="en-US" dirty="0"/>
          </a:p>
          <a:p>
            <a:r>
              <a:rPr lang="en-US" dirty="0"/>
              <a:t>Georgia Highlands College offers an online e-core program. This program allows students to take their core classes online at a rate of $159 per credit hour. Students taking e-core classes would be a Georgia Highlands student, but the class could be taught by a professor in another college. For example, a Georgia Highlands student’s e-core class could be taught by a professor at Georgia State University.</a:t>
            </a:r>
          </a:p>
          <a:p>
            <a:endParaRPr lang="en-US" dirty="0"/>
          </a:p>
          <a:p>
            <a:r>
              <a:rPr lang="en-US" dirty="0"/>
              <a:t>Kennesaw State University offers online programs for students earning a bachelor’s degree. The tuition for a typical online program costs $199 per credit hour. Please keep in mind these rates are for tuition only. It does not factor in fees that are charged from the school. Even with the tuition and fees combined, These rates are much lower than the out-of-state tuition or international tuition that is typically charged for undocumented and </a:t>
            </a:r>
            <a:r>
              <a:rPr lang="en-US" dirty="0" err="1"/>
              <a:t>daca</a:t>
            </a:r>
            <a:r>
              <a:rPr lang="en-US" dirty="0"/>
              <a:t> students. </a:t>
            </a:r>
          </a:p>
        </p:txBody>
      </p:sp>
      <p:sp>
        <p:nvSpPr>
          <p:cNvPr id="4" name="Slide Number Placeholder 3"/>
          <p:cNvSpPr>
            <a:spLocks noGrp="1"/>
          </p:cNvSpPr>
          <p:nvPr>
            <p:ph type="sldNum" sz="quarter" idx="5"/>
          </p:nvPr>
        </p:nvSpPr>
        <p:spPr/>
        <p:txBody>
          <a:bodyPr/>
          <a:lstStyle/>
          <a:p>
            <a:fld id="{9A4DEF31-D131-4FD4-80AD-7439D2F3A1B7}" type="slidenum">
              <a:rPr lang="en-US" smtClean="0"/>
              <a:t>12</a:t>
            </a:fld>
            <a:endParaRPr lang="en-US"/>
          </a:p>
        </p:txBody>
      </p:sp>
    </p:spTree>
    <p:extLst>
      <p:ext uri="{BB962C8B-B14F-4D97-AF65-F5344CB8AC3E}">
        <p14:creationId xmlns:p14="http://schemas.microsoft.com/office/powerpoint/2010/main" val="3488513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Georgia State offers a tuition calculator that calculates the total cost of attendance for students enrolled in the online program. This screen shot shows the total price for a student who is enrolled in the online perimeter college program. This particular student signed up for 5 classes, which is typically 15 credit hours. The total price for tuition and additional fees is $1,770. </a:t>
            </a:r>
          </a:p>
          <a:p>
            <a:endParaRPr lang="en-US" dirty="0"/>
          </a:p>
          <a:p>
            <a:r>
              <a:rPr lang="en-US" dirty="0"/>
              <a:t>The Link to the Georgia State Tuition Calculator can be found on this screen.</a:t>
            </a:r>
          </a:p>
        </p:txBody>
      </p:sp>
      <p:sp>
        <p:nvSpPr>
          <p:cNvPr id="4" name="Slide Number Placeholder 3"/>
          <p:cNvSpPr>
            <a:spLocks noGrp="1"/>
          </p:cNvSpPr>
          <p:nvPr>
            <p:ph type="sldNum" sz="quarter" idx="5"/>
          </p:nvPr>
        </p:nvSpPr>
        <p:spPr/>
        <p:txBody>
          <a:bodyPr/>
          <a:lstStyle/>
          <a:p>
            <a:fld id="{9A4DEF31-D131-4FD4-80AD-7439D2F3A1B7}" type="slidenum">
              <a:rPr lang="en-US" smtClean="0"/>
              <a:t>13</a:t>
            </a:fld>
            <a:endParaRPr lang="en-US"/>
          </a:p>
        </p:txBody>
      </p:sp>
    </p:spTree>
    <p:extLst>
      <p:ext uri="{BB962C8B-B14F-4D97-AF65-F5344CB8AC3E}">
        <p14:creationId xmlns:p14="http://schemas.microsoft.com/office/powerpoint/2010/main" val="220761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For a list of tuition and fees for Kennesaw State University’s online undergraduate program, take a look at the rates listed in the top left table. For this academic year, if a student takes 12 credit hours, which is normally four classes, they would be paying a total of $2,579.80 per semester for tuition and fees. If a student take 15 credit hours, which is normally five classes, they will pay 3,136.00 per semester for tuition and fees. </a:t>
            </a:r>
          </a:p>
          <a:p>
            <a:pPr defTabSz="928299">
              <a:defRPr/>
            </a:pPr>
            <a:endParaRPr lang="en-US" dirty="0"/>
          </a:p>
          <a:p>
            <a:pPr defTabSz="928299">
              <a:defRPr/>
            </a:pPr>
            <a:r>
              <a:rPr lang="en-US" dirty="0"/>
              <a:t>If you look under student fees column in the middle, you will notice the fees will increase if a student is taking more than four credit hours. Again, these rates are for students who are taking only online classes. This also does not include housing fees if the student is living on campus.</a:t>
            </a:r>
          </a:p>
          <a:p>
            <a:endParaRPr lang="en-US" dirty="0"/>
          </a:p>
        </p:txBody>
      </p:sp>
      <p:sp>
        <p:nvSpPr>
          <p:cNvPr id="4" name="Slide Number Placeholder 3"/>
          <p:cNvSpPr>
            <a:spLocks noGrp="1"/>
          </p:cNvSpPr>
          <p:nvPr>
            <p:ph type="sldNum" sz="quarter" idx="5"/>
          </p:nvPr>
        </p:nvSpPr>
        <p:spPr/>
        <p:txBody>
          <a:bodyPr/>
          <a:lstStyle/>
          <a:p>
            <a:fld id="{9A4DEF31-D131-4FD4-80AD-7439D2F3A1B7}" type="slidenum">
              <a:rPr lang="en-US" smtClean="0"/>
              <a:t>14</a:t>
            </a:fld>
            <a:endParaRPr lang="en-US"/>
          </a:p>
        </p:txBody>
      </p:sp>
    </p:spTree>
    <p:extLst>
      <p:ext uri="{BB962C8B-B14F-4D97-AF65-F5344CB8AC3E}">
        <p14:creationId xmlns:p14="http://schemas.microsoft.com/office/powerpoint/2010/main" val="809937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Core is an online program available for 23 college in Georgia. Students would have to be attending one of the participating colleges to take </a:t>
            </a:r>
            <a:r>
              <a:rPr lang="en-US" dirty="0" err="1"/>
              <a:t>eCore</a:t>
            </a:r>
            <a:r>
              <a:rPr lang="en-US" dirty="0"/>
              <a:t> classes. </a:t>
            </a:r>
            <a:r>
              <a:rPr lang="en-US" dirty="0" err="1"/>
              <a:t>Ecore</a:t>
            </a:r>
            <a:r>
              <a:rPr lang="en-US" dirty="0"/>
              <a:t> classes are online classes that may be taught by professors at another university and will include students from other universities. There is a lot of flexibility with these types of classes since there is not a set class time. Credits for these classes will transfer if a student transfer to another Georgia College. Students can register for the </a:t>
            </a:r>
            <a:r>
              <a:rPr lang="en-US" dirty="0" err="1"/>
              <a:t>eCore</a:t>
            </a:r>
            <a:r>
              <a:rPr lang="en-US" dirty="0"/>
              <a:t> class through the college they attend. The cost is $159 dollars a credit hour. For five classes, students should expect to pay about $2,400 a semester for school. </a:t>
            </a:r>
          </a:p>
        </p:txBody>
      </p:sp>
      <p:sp>
        <p:nvSpPr>
          <p:cNvPr id="4" name="Slide Number Placeholder 3"/>
          <p:cNvSpPr>
            <a:spLocks noGrp="1"/>
          </p:cNvSpPr>
          <p:nvPr>
            <p:ph type="sldNum" sz="quarter" idx="5"/>
          </p:nvPr>
        </p:nvSpPr>
        <p:spPr/>
        <p:txBody>
          <a:bodyPr/>
          <a:lstStyle/>
          <a:p>
            <a:fld id="{9A4DEF31-D131-4FD4-80AD-7439D2F3A1B7}" type="slidenum">
              <a:rPr lang="en-US" smtClean="0"/>
              <a:t>15</a:t>
            </a:fld>
            <a:endParaRPr lang="en-US"/>
          </a:p>
        </p:txBody>
      </p:sp>
    </p:spTree>
    <p:extLst>
      <p:ext uri="{BB962C8B-B14F-4D97-AF65-F5344CB8AC3E}">
        <p14:creationId xmlns:p14="http://schemas.microsoft.com/office/powerpoint/2010/main" val="3537627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resources for more information about </a:t>
            </a:r>
            <a:r>
              <a:rPr lang="en-US" dirty="0" err="1"/>
              <a:t>eCore</a:t>
            </a:r>
            <a:r>
              <a:rPr lang="en-US" dirty="0"/>
              <a:t>. Three universities that work largely with Osborne high school are Georgia Highlands Colleges, Kennesaw State University and University of West Georgia. These three colleges do have </a:t>
            </a:r>
            <a:r>
              <a:rPr lang="en-US" dirty="0" err="1"/>
              <a:t>eCore</a:t>
            </a:r>
            <a:r>
              <a:rPr lang="en-US" dirty="0"/>
              <a:t> classes, so students who enroll in these colleges can register for </a:t>
            </a:r>
            <a:r>
              <a:rPr lang="en-US" dirty="0" err="1"/>
              <a:t>eCore</a:t>
            </a:r>
            <a:r>
              <a:rPr lang="en-US" dirty="0"/>
              <a:t> classes and pay $159 per credit hour for tuition.</a:t>
            </a:r>
          </a:p>
        </p:txBody>
      </p:sp>
      <p:sp>
        <p:nvSpPr>
          <p:cNvPr id="4" name="Slide Number Placeholder 3"/>
          <p:cNvSpPr>
            <a:spLocks noGrp="1"/>
          </p:cNvSpPr>
          <p:nvPr>
            <p:ph type="sldNum" sz="quarter" idx="5"/>
          </p:nvPr>
        </p:nvSpPr>
        <p:spPr/>
        <p:txBody>
          <a:bodyPr/>
          <a:lstStyle/>
          <a:p>
            <a:fld id="{9A4DEF31-D131-4FD4-80AD-7439D2F3A1B7}" type="slidenum">
              <a:rPr lang="en-US" smtClean="0"/>
              <a:t>16</a:t>
            </a:fld>
            <a:endParaRPr lang="en-US"/>
          </a:p>
        </p:txBody>
      </p:sp>
    </p:spTree>
    <p:extLst>
      <p:ext uri="{BB962C8B-B14F-4D97-AF65-F5344CB8AC3E}">
        <p14:creationId xmlns:p14="http://schemas.microsoft.com/office/powerpoint/2010/main" val="322994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for students to pay less for college is to attend a two-year or technical college. If you noticed in the previous slides that broke down the rates for the online programs, Perimeter College’s rates were significantly lower than Kennesaw State’s rate. Perimeter College, which is a two year college, is going to be less expensive than Kennesaw State, a four year university. Tuition for two year college and technical colleges will be lower than four year colleges.</a:t>
            </a:r>
          </a:p>
          <a:p>
            <a:endParaRPr lang="en-US" dirty="0"/>
          </a:p>
          <a:p>
            <a:r>
              <a:rPr lang="en-US" dirty="0"/>
              <a:t>Students who attend a two year or technical college could earn their associate’s degree, which is a two year degree. They also could earn a certificate or diploma. Certificates and diplomas are evidence a student has completed education or training in a specific field. A diploma will take longer to earn than a certificate, but still is not considered a college degree.</a:t>
            </a:r>
          </a:p>
        </p:txBody>
      </p:sp>
      <p:sp>
        <p:nvSpPr>
          <p:cNvPr id="4" name="Slide Number Placeholder 3"/>
          <p:cNvSpPr>
            <a:spLocks noGrp="1"/>
          </p:cNvSpPr>
          <p:nvPr>
            <p:ph type="sldNum" sz="quarter" idx="5"/>
          </p:nvPr>
        </p:nvSpPr>
        <p:spPr/>
        <p:txBody>
          <a:bodyPr/>
          <a:lstStyle/>
          <a:p>
            <a:fld id="{9A4DEF31-D131-4FD4-80AD-7439D2F3A1B7}" type="slidenum">
              <a:rPr lang="en-US" smtClean="0"/>
              <a:t>17</a:t>
            </a:fld>
            <a:endParaRPr lang="en-US"/>
          </a:p>
        </p:txBody>
      </p:sp>
    </p:spTree>
    <p:extLst>
      <p:ext uri="{BB962C8B-B14F-4D97-AF65-F5344CB8AC3E}">
        <p14:creationId xmlns:p14="http://schemas.microsoft.com/office/powerpoint/2010/main" val="2106745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Chattahoochee Tech charges Dreamers as out-of-state residents. That means tuition would be $214 per credit hour. For 12 credit hours, roughly four classes, students would pay $2,568 in tuition per semester. For 15 credit hour, roughly five classes, students would pay $3,210 in tuition per semester. There will be additional fees to cover campus expenses, which adds up to around $400 extra per semester.</a:t>
            </a:r>
          </a:p>
        </p:txBody>
      </p:sp>
      <p:sp>
        <p:nvSpPr>
          <p:cNvPr id="4" name="Slide Number Placeholder 3"/>
          <p:cNvSpPr>
            <a:spLocks noGrp="1"/>
          </p:cNvSpPr>
          <p:nvPr>
            <p:ph type="sldNum" sz="quarter" idx="5"/>
          </p:nvPr>
        </p:nvSpPr>
        <p:spPr/>
        <p:txBody>
          <a:bodyPr/>
          <a:lstStyle/>
          <a:p>
            <a:fld id="{9A4DEF31-D131-4FD4-80AD-7439D2F3A1B7}" type="slidenum">
              <a:rPr lang="en-US" smtClean="0"/>
              <a:t>18</a:t>
            </a:fld>
            <a:endParaRPr lang="en-US"/>
          </a:p>
        </p:txBody>
      </p:sp>
    </p:spTree>
    <p:extLst>
      <p:ext uri="{BB962C8B-B14F-4D97-AF65-F5344CB8AC3E}">
        <p14:creationId xmlns:p14="http://schemas.microsoft.com/office/powerpoint/2010/main" val="2231772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 Enrollment is a program that allows high school students the opportunity to take college classes for free regardless of immigration status. Students who are participating in the Dual Enrollment program would take college classes that count as both college and high school credit. This means the college class they take in high school would be listed on their high school transcript and their college transcript. Students can earn up to 30 college credit hours, which is roughly ten classes. If you are interested in Dual Enrollment, please speak with your school counselor. More information about Dual Enrollment can be found on </a:t>
            </a:r>
            <a:r>
              <a:rPr lang="en-US" dirty="0" err="1"/>
              <a:t>GAFutures</a:t>
            </a:r>
            <a:r>
              <a:rPr lang="en-US" dirty="0"/>
              <a:t> and the Osborne Counseling website.</a:t>
            </a:r>
          </a:p>
        </p:txBody>
      </p:sp>
      <p:sp>
        <p:nvSpPr>
          <p:cNvPr id="4" name="Slide Number Placeholder 3"/>
          <p:cNvSpPr>
            <a:spLocks noGrp="1"/>
          </p:cNvSpPr>
          <p:nvPr>
            <p:ph type="sldNum" sz="quarter" idx="5"/>
          </p:nvPr>
        </p:nvSpPr>
        <p:spPr/>
        <p:txBody>
          <a:bodyPr/>
          <a:lstStyle/>
          <a:p>
            <a:fld id="{9A4DEF31-D131-4FD4-80AD-7439D2F3A1B7}" type="slidenum">
              <a:rPr lang="en-US" smtClean="0"/>
              <a:t>19</a:t>
            </a:fld>
            <a:endParaRPr lang="en-US"/>
          </a:p>
        </p:txBody>
      </p:sp>
    </p:spTree>
    <p:extLst>
      <p:ext uri="{BB962C8B-B14F-4D97-AF65-F5344CB8AC3E}">
        <p14:creationId xmlns:p14="http://schemas.microsoft.com/office/powerpoint/2010/main" val="102691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a:t>
            </a:r>
            <a:r>
              <a:rPr lang="en-US" dirty="0" err="1"/>
              <a:t>DREAMers</a:t>
            </a:r>
            <a:r>
              <a:rPr lang="en-US" dirty="0"/>
              <a:t>? The term </a:t>
            </a:r>
            <a:r>
              <a:rPr lang="en-US" dirty="0" err="1"/>
              <a:t>DREAMer</a:t>
            </a:r>
            <a:r>
              <a:rPr lang="en-US" dirty="0"/>
              <a:t> is used to refer to a person living in the United Stated without official authorization since coming to the country as a minor. </a:t>
            </a:r>
            <a:r>
              <a:rPr lang="en-US" dirty="0" err="1"/>
              <a:t>DREAMers</a:t>
            </a:r>
            <a:r>
              <a:rPr lang="en-US" dirty="0"/>
              <a:t> may be DACA recipients or are undocumented noncitizens who may be eligible to receive DACA but have not applied to receive it. </a:t>
            </a:r>
          </a:p>
        </p:txBody>
      </p:sp>
      <p:sp>
        <p:nvSpPr>
          <p:cNvPr id="4" name="Slide Number Placeholder 3"/>
          <p:cNvSpPr>
            <a:spLocks noGrp="1"/>
          </p:cNvSpPr>
          <p:nvPr>
            <p:ph type="sldNum" sz="quarter" idx="5"/>
          </p:nvPr>
        </p:nvSpPr>
        <p:spPr/>
        <p:txBody>
          <a:bodyPr/>
          <a:lstStyle/>
          <a:p>
            <a:fld id="{9A4DEF31-D131-4FD4-80AD-7439D2F3A1B7}" type="slidenum">
              <a:rPr lang="en-US" smtClean="0"/>
              <a:t>2</a:t>
            </a:fld>
            <a:endParaRPr lang="en-US"/>
          </a:p>
        </p:txBody>
      </p:sp>
    </p:spTree>
    <p:extLst>
      <p:ext uri="{BB962C8B-B14F-4D97-AF65-F5344CB8AC3E}">
        <p14:creationId xmlns:p14="http://schemas.microsoft.com/office/powerpoint/2010/main" val="2274685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States is a program that allows people to enroll in free online classes for math, science, social studies and English. After completing the course, students can pay $89 to take the CLEP exam for that course. If they pass the CLEP exam, they could be granted college credit by the college they eventually enroll in. Students have the opportunity to do this for 8 college classes.  You can get more information by visiting the Modern States website.</a:t>
            </a:r>
          </a:p>
        </p:txBody>
      </p:sp>
      <p:sp>
        <p:nvSpPr>
          <p:cNvPr id="4" name="Slide Number Placeholder 3"/>
          <p:cNvSpPr>
            <a:spLocks noGrp="1"/>
          </p:cNvSpPr>
          <p:nvPr>
            <p:ph type="sldNum" sz="quarter" idx="5"/>
          </p:nvPr>
        </p:nvSpPr>
        <p:spPr/>
        <p:txBody>
          <a:bodyPr/>
          <a:lstStyle/>
          <a:p>
            <a:fld id="{9A4DEF31-D131-4FD4-80AD-7439D2F3A1B7}" type="slidenum">
              <a:rPr lang="en-US" smtClean="0"/>
              <a:t>20</a:t>
            </a:fld>
            <a:endParaRPr lang="en-US"/>
          </a:p>
        </p:txBody>
      </p:sp>
    </p:spTree>
    <p:extLst>
      <p:ext uri="{BB962C8B-B14F-4D97-AF65-F5344CB8AC3E}">
        <p14:creationId xmlns:p14="http://schemas.microsoft.com/office/powerpoint/2010/main" val="4062766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resources to help you in your college planning process. Freedom University provides tuition free college classes to undocumented youth unable to attend college due to the cost of attendance. Although the Freedom U classes do not count as college credit, national exams can be taken to potentially exempt Freedom U students from classes if they enroll in a public college or university.</a:t>
            </a:r>
          </a:p>
          <a:p>
            <a:endParaRPr lang="en-US" dirty="0"/>
          </a:p>
          <a:p>
            <a:r>
              <a:rPr lang="en-US" dirty="0"/>
              <a:t> </a:t>
            </a:r>
            <a:r>
              <a:rPr lang="en-US" dirty="0" err="1"/>
              <a:t>Pebblebrook</a:t>
            </a:r>
            <a:r>
              <a:rPr lang="en-US" dirty="0"/>
              <a:t> High School has a Spanish version of their counseling website that provides a lot of amazing resources for students. </a:t>
            </a:r>
          </a:p>
          <a:p>
            <a:endParaRPr lang="en-US" dirty="0"/>
          </a:p>
          <a:p>
            <a:r>
              <a:rPr lang="en-US" dirty="0"/>
              <a:t>If you have any questions at all, please reach out to your school counselor. We want to help you work towards your goals and plan for your future. Thank you for taking the time to listen to this presentation.</a:t>
            </a:r>
          </a:p>
        </p:txBody>
      </p:sp>
      <p:sp>
        <p:nvSpPr>
          <p:cNvPr id="4" name="Slide Number Placeholder 3"/>
          <p:cNvSpPr>
            <a:spLocks noGrp="1"/>
          </p:cNvSpPr>
          <p:nvPr>
            <p:ph type="sldNum" sz="quarter" idx="5"/>
          </p:nvPr>
        </p:nvSpPr>
        <p:spPr/>
        <p:txBody>
          <a:bodyPr/>
          <a:lstStyle/>
          <a:p>
            <a:fld id="{9A4DEF31-D131-4FD4-80AD-7439D2F3A1B7}" type="slidenum">
              <a:rPr lang="en-US" smtClean="0"/>
              <a:t>21</a:t>
            </a:fld>
            <a:endParaRPr lang="en-US"/>
          </a:p>
        </p:txBody>
      </p:sp>
    </p:spTree>
    <p:extLst>
      <p:ext uri="{BB962C8B-B14F-4D97-AF65-F5344CB8AC3E}">
        <p14:creationId xmlns:p14="http://schemas.microsoft.com/office/powerpoint/2010/main" val="300334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who is residing in any given country with legal documentation is considered to be an undocumented noncitizen. Undocumented noncitizens can come from any country and can have a variety of reasons for why they are undocumented. Some reasons may be the individual entered the county without proper inspection and permission from the government, or individuals who did enter the country with a legal visa are now considered undocumented noncitizens if that visa is no longer valid.</a:t>
            </a:r>
          </a:p>
        </p:txBody>
      </p:sp>
      <p:sp>
        <p:nvSpPr>
          <p:cNvPr id="4" name="Slide Number Placeholder 3"/>
          <p:cNvSpPr>
            <a:spLocks noGrp="1"/>
          </p:cNvSpPr>
          <p:nvPr>
            <p:ph type="sldNum" sz="quarter" idx="5"/>
          </p:nvPr>
        </p:nvSpPr>
        <p:spPr/>
        <p:txBody>
          <a:bodyPr/>
          <a:lstStyle/>
          <a:p>
            <a:fld id="{9A4DEF31-D131-4FD4-80AD-7439D2F3A1B7}" type="slidenum">
              <a:rPr lang="en-US" smtClean="0"/>
              <a:t>3</a:t>
            </a:fld>
            <a:endParaRPr lang="en-US"/>
          </a:p>
        </p:txBody>
      </p:sp>
    </p:spTree>
    <p:extLst>
      <p:ext uri="{BB962C8B-B14F-4D97-AF65-F5344CB8AC3E}">
        <p14:creationId xmlns:p14="http://schemas.microsoft.com/office/powerpoint/2010/main" val="19361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let’s talk about DACA. DACA stands for Deferred Action for Childhood Arrivals. This is an immigration policy created by President Obama that provides a two year protection against deportation for individuals who were brought into the United States from any country as a child. The Biden Administration has re-instated DACA after it was suspended in September 2017. Currently, DACA recipients can apply for renewal for two years. A court ruling in the Summer of 2021 has put initial DACA requests on hold for being approved. While initial DACA applications can be submitted, they are not being approved at this time.</a:t>
            </a:r>
          </a:p>
          <a:p>
            <a:endParaRPr lang="en-US" dirty="0"/>
          </a:p>
          <a:p>
            <a:r>
              <a:rPr lang="en-US" dirty="0"/>
              <a:t>DACA renewals should be submitted 4-6 months before they are set to expire. Some resources about DACA are listed here.</a:t>
            </a:r>
          </a:p>
        </p:txBody>
      </p:sp>
      <p:sp>
        <p:nvSpPr>
          <p:cNvPr id="4" name="Slide Number Placeholder 3"/>
          <p:cNvSpPr>
            <a:spLocks noGrp="1"/>
          </p:cNvSpPr>
          <p:nvPr>
            <p:ph type="sldNum" sz="quarter" idx="5"/>
          </p:nvPr>
        </p:nvSpPr>
        <p:spPr/>
        <p:txBody>
          <a:bodyPr/>
          <a:lstStyle/>
          <a:p>
            <a:fld id="{9A4DEF31-D131-4FD4-80AD-7439D2F3A1B7}" type="slidenum">
              <a:rPr lang="en-US" smtClean="0"/>
              <a:t>4</a:t>
            </a:fld>
            <a:endParaRPr lang="en-US"/>
          </a:p>
        </p:txBody>
      </p:sp>
    </p:spTree>
    <p:extLst>
      <p:ext uri="{BB962C8B-B14F-4D97-AF65-F5344CB8AC3E}">
        <p14:creationId xmlns:p14="http://schemas.microsoft.com/office/powerpoint/2010/main" val="2281352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fear surrounding the topic of being undocumented. Students are protected by the Family Educational Rights and Privacy Act, also known as FERPA. FERPA was created to protect the privacy of the student and their education records. School officials cannot disclose immigration status about students with their express permission. If you are a </a:t>
            </a:r>
            <a:r>
              <a:rPr lang="en-US" dirty="0" err="1"/>
              <a:t>DREAMer</a:t>
            </a:r>
            <a:r>
              <a:rPr lang="en-US" dirty="0"/>
              <a:t>, you can share that information with your school counselor so they can best help you with your college application process. Your information will not be shared with anyone else- you are safe with your school counselors.</a:t>
            </a:r>
          </a:p>
        </p:txBody>
      </p:sp>
      <p:sp>
        <p:nvSpPr>
          <p:cNvPr id="4" name="Slide Number Placeholder 3"/>
          <p:cNvSpPr>
            <a:spLocks noGrp="1"/>
          </p:cNvSpPr>
          <p:nvPr>
            <p:ph type="sldNum" sz="quarter" idx="5"/>
          </p:nvPr>
        </p:nvSpPr>
        <p:spPr/>
        <p:txBody>
          <a:bodyPr/>
          <a:lstStyle/>
          <a:p>
            <a:fld id="{9A4DEF31-D131-4FD4-80AD-7439D2F3A1B7}" type="slidenum">
              <a:rPr lang="en-US" smtClean="0"/>
              <a:t>5</a:t>
            </a:fld>
            <a:endParaRPr lang="en-US"/>
          </a:p>
        </p:txBody>
      </p:sp>
    </p:spTree>
    <p:extLst>
      <p:ext uri="{BB962C8B-B14F-4D97-AF65-F5344CB8AC3E}">
        <p14:creationId xmlns:p14="http://schemas.microsoft.com/office/powerpoint/2010/main" val="192971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all colleges and universities in the state of Georgia accept Dreamers into their school. Only three colleges in Georgia do not accept </a:t>
            </a:r>
            <a:r>
              <a:rPr lang="en-US" dirty="0" err="1"/>
              <a:t>DREAMers</a:t>
            </a:r>
            <a:r>
              <a:rPr lang="en-US" dirty="0"/>
              <a:t>. Those three colleges are the University of Georgia, Georgia College, and Georgia Tech. Additionally, Dreamers are not eligible for in-state tuition.</a:t>
            </a:r>
          </a:p>
        </p:txBody>
      </p:sp>
      <p:sp>
        <p:nvSpPr>
          <p:cNvPr id="4" name="Slide Number Placeholder 3"/>
          <p:cNvSpPr>
            <a:spLocks noGrp="1"/>
          </p:cNvSpPr>
          <p:nvPr>
            <p:ph type="sldNum" sz="quarter" idx="5"/>
          </p:nvPr>
        </p:nvSpPr>
        <p:spPr/>
        <p:txBody>
          <a:bodyPr/>
          <a:lstStyle/>
          <a:p>
            <a:fld id="{9A4DEF31-D131-4FD4-80AD-7439D2F3A1B7}" type="slidenum">
              <a:rPr lang="en-US" smtClean="0"/>
              <a:t>6</a:t>
            </a:fld>
            <a:endParaRPr lang="en-US"/>
          </a:p>
        </p:txBody>
      </p:sp>
    </p:spTree>
    <p:extLst>
      <p:ext uri="{BB962C8B-B14F-4D97-AF65-F5344CB8AC3E}">
        <p14:creationId xmlns:p14="http://schemas.microsoft.com/office/powerpoint/2010/main" val="157919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mean? It means that all students can attend college in the state of Georgia. Your citizenship status does not have an impact on your ability to be accepted into most Georgia colleges and universities. The biggest barrier is how students will pay for college. We are about to discuss ways students can pay for college if they are undocumented or receive DACA.</a:t>
            </a:r>
          </a:p>
        </p:txBody>
      </p:sp>
      <p:sp>
        <p:nvSpPr>
          <p:cNvPr id="4" name="Slide Number Placeholder 3"/>
          <p:cNvSpPr>
            <a:spLocks noGrp="1"/>
          </p:cNvSpPr>
          <p:nvPr>
            <p:ph type="sldNum" sz="quarter" idx="5"/>
          </p:nvPr>
        </p:nvSpPr>
        <p:spPr/>
        <p:txBody>
          <a:bodyPr/>
          <a:lstStyle/>
          <a:p>
            <a:fld id="{9A4DEF31-D131-4FD4-80AD-7439D2F3A1B7}" type="slidenum">
              <a:rPr lang="en-US" smtClean="0"/>
              <a:t>7</a:t>
            </a:fld>
            <a:endParaRPr lang="en-US"/>
          </a:p>
        </p:txBody>
      </p:sp>
    </p:spTree>
    <p:extLst>
      <p:ext uri="{BB962C8B-B14F-4D97-AF65-F5344CB8AC3E}">
        <p14:creationId xmlns:p14="http://schemas.microsoft.com/office/powerpoint/2010/main" val="154181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Free Application for Federal Student Aid, also known as the FAFSA, must be completed by students after October 1</a:t>
            </a:r>
            <a:r>
              <a:rPr lang="en-US" baseline="30000" dirty="0"/>
              <a:t>st</a:t>
            </a:r>
            <a:r>
              <a:rPr lang="en-US" dirty="0"/>
              <a:t> of their senior year to be eligible for federal and state aid; however, undocumented students and students with DACA are NOT eligible for federal or state aid in Georgia. </a:t>
            </a:r>
          </a:p>
          <a:p>
            <a:endParaRPr lang="en-US" dirty="0"/>
          </a:p>
          <a:p>
            <a:r>
              <a:rPr lang="en-US" dirty="0"/>
              <a:t>Does this mean you should complete the FAFSA? That depends on your situation. If you are undocumented, you will not have a Social Security Number and therefore cannot complete the FAFSA. If you are a DACA recipient with a Social Security Number, you can complete the FAFSA. Although you will not qualify for federal or state aid, you may qualify for financial aid from the college you are attending or private scholarship organizations. </a:t>
            </a:r>
          </a:p>
          <a:p>
            <a:endParaRPr lang="en-US" dirty="0"/>
          </a:p>
          <a:p>
            <a:r>
              <a:rPr lang="en-US" dirty="0"/>
              <a:t>If you are completing the FAFSA and your guardian does not have a Social Security Number, you will enter either all zeroes or all nines in the required spots. You will not be able to submit the FAFSA electronically, but you can print out the signature page and mail your application. If you are a DACA student completing the FAFSA, you can refer to the resource listed to answer more specific questions.</a:t>
            </a:r>
          </a:p>
        </p:txBody>
      </p:sp>
      <p:sp>
        <p:nvSpPr>
          <p:cNvPr id="4" name="Slide Number Placeholder 3"/>
          <p:cNvSpPr>
            <a:spLocks noGrp="1"/>
          </p:cNvSpPr>
          <p:nvPr>
            <p:ph type="sldNum" sz="quarter" idx="5"/>
          </p:nvPr>
        </p:nvSpPr>
        <p:spPr/>
        <p:txBody>
          <a:bodyPr/>
          <a:lstStyle/>
          <a:p>
            <a:fld id="{9A4DEF31-D131-4FD4-80AD-7439D2F3A1B7}" type="slidenum">
              <a:rPr lang="en-US" smtClean="0"/>
              <a:t>8</a:t>
            </a:fld>
            <a:endParaRPr lang="en-US"/>
          </a:p>
        </p:txBody>
      </p:sp>
    </p:spTree>
    <p:extLst>
      <p:ext uri="{BB962C8B-B14F-4D97-AF65-F5344CB8AC3E}">
        <p14:creationId xmlns:p14="http://schemas.microsoft.com/office/powerpoint/2010/main" val="204921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already stated, undocumented students and students with DACA are NOT eligible for federal student aid or state aid from Georgia, but they may be eligible for financial aid from the college and private scholarships. Colleges and universities in the state of Georgia classify </a:t>
            </a:r>
            <a:r>
              <a:rPr lang="en-US" dirty="0" err="1"/>
              <a:t>DREAMers</a:t>
            </a:r>
            <a:r>
              <a:rPr lang="en-US" dirty="0"/>
              <a:t> as out-of-state or international students. The tuition rates for those classifications can be two to four times more expensive than in-state tuition.</a:t>
            </a:r>
          </a:p>
          <a:p>
            <a:r>
              <a:rPr lang="en-US" dirty="0"/>
              <a:t>To research scholarship opportunities, students can check Naviance or the Osborne Counseling website for a list of scholarships.</a:t>
            </a:r>
          </a:p>
          <a:p>
            <a:r>
              <a:rPr lang="en-US" dirty="0"/>
              <a:t>Many local scholarships that are guaranteed to Osborne students do not require applicants to be a US citizen. Please check the Osborne website at the beginning of the second semester for a list of these local scholarship opportunities.</a:t>
            </a:r>
          </a:p>
        </p:txBody>
      </p:sp>
      <p:sp>
        <p:nvSpPr>
          <p:cNvPr id="4" name="Slide Number Placeholder 3"/>
          <p:cNvSpPr>
            <a:spLocks noGrp="1"/>
          </p:cNvSpPr>
          <p:nvPr>
            <p:ph type="sldNum" sz="quarter" idx="5"/>
          </p:nvPr>
        </p:nvSpPr>
        <p:spPr/>
        <p:txBody>
          <a:bodyPr/>
          <a:lstStyle/>
          <a:p>
            <a:fld id="{9A4DEF31-D131-4FD4-80AD-7439D2F3A1B7}" type="slidenum">
              <a:rPr lang="en-US" smtClean="0"/>
              <a:t>9</a:t>
            </a:fld>
            <a:endParaRPr lang="en-US"/>
          </a:p>
        </p:txBody>
      </p:sp>
    </p:spTree>
    <p:extLst>
      <p:ext uri="{BB962C8B-B14F-4D97-AF65-F5344CB8AC3E}">
        <p14:creationId xmlns:p14="http://schemas.microsoft.com/office/powerpoint/2010/main" val="845763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510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6642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7060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4367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840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9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8938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0972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869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2582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592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319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798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155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318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1334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10/21/2025</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751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10/21/2025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9322209"/>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hacu.net/hacu/Scholarship_Resource_List.asp" TargetMode="External"/><Relationship Id="rId13" Type="http://schemas.openxmlformats.org/officeDocument/2006/relationships/hyperlink" Target="https://docs.google.com/forms/d/e/1FAIpQLSchU1DGPdNNL0vfgN9YIvKD5in1uJHx4aYR2sw6B3QeiuD2Gg/viewform?pli=1&amp;gxids=7628" TargetMode="External"/><Relationship Id="rId3" Type="http://schemas.openxmlformats.org/officeDocument/2006/relationships/slideLayout" Target="../slideLayouts/slideLayout2.xml"/><Relationship Id="rId7" Type="http://schemas.openxmlformats.org/officeDocument/2006/relationships/hyperlink" Target="https://hispanicheritage.org/programs/leadership/youth-awards/" TargetMode="External"/><Relationship Id="rId12" Type="http://schemas.openxmlformats.org/officeDocument/2006/relationships/hyperlink" Target="https://www.questbridge.org/"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hsf.net/" TargetMode="External"/><Relationship Id="rId11" Type="http://schemas.openxmlformats.org/officeDocument/2006/relationships/hyperlink" Target="https://www.goldendoorscholars.org/" TargetMode="External"/><Relationship Id="rId5" Type="http://schemas.openxmlformats.org/officeDocument/2006/relationships/image" Target="../media/image1.jpeg"/><Relationship Id="rId10" Type="http://schemas.openxmlformats.org/officeDocument/2006/relationships/hyperlink" Target="https://www.maldef.org/resources/scholarship-resources/" TargetMode="External"/><Relationship Id="rId4" Type="http://schemas.openxmlformats.org/officeDocument/2006/relationships/notesSlide" Target="../notesSlides/notesSlide10.xml"/><Relationship Id="rId9" Type="http://schemas.openxmlformats.org/officeDocument/2006/relationships/hyperlink" Target="https://lulac.org/programs/education/scholarships/index.html" TargetMode="External"/><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blog.collegegreenlight.com/blog/colleges-that-meet-100-of-financial-need-for-undocumented-students-in-2019-202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thecollegesolution.com/list-of-colleges-that-meet-100-of-financial-need/" TargetMode="External"/><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erimeter.gsu.edu/admissions/onlin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perimeter.gsu.edu/student-financial-services/tuition-and-fees/#1497015680848-675e3982-bb97" TargetMode="External"/><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kennesaw.edu/ksu-online/index.php"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1.jpeg"/><Relationship Id="rId10" Type="http://schemas.microsoft.com/office/2007/relationships/diagramDrawing" Target="../diagrams/drawing2.xml"/><Relationship Id="rId4" Type="http://schemas.openxmlformats.org/officeDocument/2006/relationships/notesSlide" Target="../notesSlides/notesSlide15.xml"/><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8" Type="http://schemas.openxmlformats.org/officeDocument/2006/relationships/hyperlink" Target="https://ecore.usg.edu/about/institutions/kennesaw-state-university" TargetMode="External"/><Relationship Id="rId3" Type="http://schemas.openxmlformats.org/officeDocument/2006/relationships/slideLayout" Target="../slideLayouts/slideLayout2.xml"/><Relationship Id="rId7" Type="http://schemas.openxmlformats.org/officeDocument/2006/relationships/hyperlink" Target="https://ecore.usg.edu/about/institutions/georgia-highlands-college"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ecore.usg.edu/" TargetMode="External"/><Relationship Id="rId5" Type="http://schemas.openxmlformats.org/officeDocument/2006/relationships/image" Target="../media/image1.jpe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hyperlink" Target="https://ecore.usg.edu/about/institutions/university-of-west-georgia"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osbornecounseling.wixsite.com/ohscounseling/dual-enrollment"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gafutures.org/hope-state-aid-programs/scholarships-grants/dual-enrollment/frequently-asked-questions/" TargetMode="External"/><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modernstates.org/" TargetMode="External"/><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osbornecounseling.wixsite.com/ohscounseling"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freedom-university.org/home" TargetMode="External"/><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www.ilrc.org/how-to-complete-a-daca-renewal" TargetMode="External"/><Relationship Id="rId3" Type="http://schemas.openxmlformats.org/officeDocument/2006/relationships/slideLayout" Target="../slideLayouts/slideLayout2.xml"/><Relationship Id="rId7" Type="http://schemas.openxmlformats.org/officeDocument/2006/relationships/hyperlink" Target="https://www.ilrc.org/daca-initial-app-guide"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ilrc.org/" TargetMode="External"/><Relationship Id="rId5" Type="http://schemas.openxmlformats.org/officeDocument/2006/relationships/image" Target="../media/image1.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7.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studentaid.gov/apply-for-aid/fafsa/filling-out/undocumented-student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fafsa.gov/" TargetMode="External"/><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osbornecounseling.wixsite.com/ohscounseling/scholarships-financial-aid" TargetMode="External"/><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0"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190D51-3D8F-4C34-9F60-0E2DFCF9A6F0}"/>
              </a:ext>
            </a:extLst>
          </p:cNvPr>
          <p:cNvSpPr>
            <a:spLocks noGrp="1"/>
          </p:cNvSpPr>
          <p:nvPr>
            <p:ph type="ctrTitle"/>
          </p:nvPr>
        </p:nvSpPr>
        <p:spPr>
          <a:xfrm>
            <a:off x="439388" y="965199"/>
            <a:ext cx="7099310" cy="4918075"/>
          </a:xfrm>
        </p:spPr>
        <p:txBody>
          <a:bodyPr anchor="ctr">
            <a:normAutofit/>
          </a:bodyPr>
          <a:lstStyle/>
          <a:p>
            <a:pPr algn="r"/>
            <a:r>
              <a:rPr lang="en-US" sz="5400" dirty="0"/>
              <a:t>College info</a:t>
            </a:r>
            <a:br>
              <a:rPr lang="en-US" sz="5400" dirty="0"/>
            </a:br>
            <a:r>
              <a:rPr lang="en-US" sz="5400" dirty="0"/>
              <a:t>for dreamers</a:t>
            </a:r>
          </a:p>
        </p:txBody>
      </p:sp>
      <p:sp>
        <p:nvSpPr>
          <p:cNvPr id="3" name="Subtitle 2">
            <a:extLst>
              <a:ext uri="{FF2B5EF4-FFF2-40B4-BE49-F238E27FC236}">
                <a16:creationId xmlns:a16="http://schemas.microsoft.com/office/drawing/2014/main" id="{D961F1F3-7F91-40B1-83C0-C34C98E81578}"/>
              </a:ext>
            </a:extLst>
          </p:cNvPr>
          <p:cNvSpPr>
            <a:spLocks noGrp="1"/>
          </p:cNvSpPr>
          <p:nvPr>
            <p:ph type="subTitle" idx="1"/>
          </p:nvPr>
        </p:nvSpPr>
        <p:spPr>
          <a:xfrm>
            <a:off x="7891121" y="965199"/>
            <a:ext cx="2950765" cy="4918075"/>
          </a:xfrm>
        </p:spPr>
        <p:txBody>
          <a:bodyPr anchor="ctr">
            <a:normAutofit/>
          </a:bodyPr>
          <a:lstStyle/>
          <a:p>
            <a:pPr algn="l"/>
            <a:r>
              <a:rPr lang="en-US" dirty="0"/>
              <a:t>Osborne High School Counseling Department</a:t>
            </a:r>
          </a:p>
          <a:p>
            <a:pPr algn="l"/>
            <a:endParaRPr lang="en-US" dirty="0"/>
          </a:p>
          <a:p>
            <a:pPr algn="l"/>
            <a:r>
              <a:rPr lang="en-US" sz="1400" i="1" dirty="0"/>
              <a:t>Last Updated: 10/21/2025</a:t>
            </a:r>
          </a:p>
        </p:txBody>
      </p:sp>
      <p:cxnSp>
        <p:nvCxnSpPr>
          <p:cNvPr id="21" name="Straight Connector 17">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9BE549ED-5F23-4943-9A0E-946908587E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067" y="6214533"/>
            <a:ext cx="406400" cy="406400"/>
          </a:xfrm>
          <a:prstGeom prst="rect">
            <a:avLst/>
          </a:prstGeom>
        </p:spPr>
      </p:pic>
    </p:spTree>
    <p:extLst>
      <p:ext uri="{BB962C8B-B14F-4D97-AF65-F5344CB8AC3E}">
        <p14:creationId xmlns:p14="http://schemas.microsoft.com/office/powerpoint/2010/main" val="5490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4DC9-8C24-4151-BF07-7FC4F005F2FC}"/>
              </a:ext>
            </a:extLst>
          </p:cNvPr>
          <p:cNvSpPr>
            <a:spLocks noGrp="1"/>
          </p:cNvSpPr>
          <p:nvPr>
            <p:ph type="title"/>
          </p:nvPr>
        </p:nvSpPr>
        <p:spPr>
          <a:xfrm>
            <a:off x="3412973" y="643467"/>
            <a:ext cx="7652206" cy="1185333"/>
          </a:xfrm>
        </p:spPr>
        <p:txBody>
          <a:bodyPr anchor="t">
            <a:normAutofit/>
          </a:bodyPr>
          <a:lstStyle/>
          <a:p>
            <a:pPr>
              <a:lnSpc>
                <a:spcPct val="90000"/>
              </a:lnSpc>
            </a:pPr>
            <a:r>
              <a:rPr lang="en-US" sz="3600"/>
              <a:t>Scholarships for Hispanic students</a:t>
            </a:r>
          </a:p>
        </p:txBody>
      </p:sp>
      <p:sp>
        <p:nvSpPr>
          <p:cNvPr id="5" name="Rectangle 7">
            <a:extLst>
              <a:ext uri="{FF2B5EF4-FFF2-40B4-BE49-F238E27FC236}">
                <a16:creationId xmlns:a16="http://schemas.microsoft.com/office/drawing/2014/main" id="{BBC3D062-BC64-4565-B4BA-0A496EA3F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2766863" cy="6858000"/>
          </a:xfrm>
          <a:prstGeom prst="rect">
            <a:avLst/>
          </a:prstGeom>
          <a:solidFill>
            <a:schemeClr val="accent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id="{022E3983-091A-4CCE-B772-9E6372F65F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680925"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CD049F7A-B093-4655-A863-6B6AC3E323C6}"/>
              </a:ext>
            </a:extLst>
          </p:cNvPr>
          <p:cNvSpPr>
            <a:spLocks noGrp="1"/>
          </p:cNvSpPr>
          <p:nvPr>
            <p:ph idx="1"/>
          </p:nvPr>
        </p:nvSpPr>
        <p:spPr>
          <a:xfrm>
            <a:off x="3412972" y="1828801"/>
            <a:ext cx="7652207" cy="4253948"/>
          </a:xfrm>
        </p:spPr>
        <p:txBody>
          <a:bodyPr>
            <a:normAutofit/>
          </a:bodyPr>
          <a:lstStyle/>
          <a:p>
            <a:pPr>
              <a:lnSpc>
                <a:spcPct val="90000"/>
              </a:lnSpc>
            </a:pPr>
            <a:r>
              <a:rPr lang="en-US" sz="1700" dirty="0"/>
              <a:t>Hispanic Scholarship Fund: </a:t>
            </a:r>
            <a:r>
              <a:rPr lang="en-US" sz="1700" dirty="0">
                <a:hlinkClick r:id="rId6"/>
              </a:rPr>
              <a:t>https://www.hsf.net/</a:t>
            </a:r>
            <a:endParaRPr lang="en-US" sz="1700" dirty="0"/>
          </a:p>
          <a:p>
            <a:pPr>
              <a:lnSpc>
                <a:spcPct val="90000"/>
              </a:lnSpc>
            </a:pPr>
            <a:r>
              <a:rPr lang="en-US" sz="1700" dirty="0"/>
              <a:t>Hispanic Heritage Foundation: </a:t>
            </a:r>
            <a:r>
              <a:rPr lang="en-US" sz="1700" dirty="0">
                <a:hlinkClick r:id="rId7"/>
              </a:rPr>
              <a:t>https://hispanicheritage.org/programs/leadership/youth-awards/</a:t>
            </a:r>
            <a:endParaRPr lang="en-US" sz="1700" dirty="0"/>
          </a:p>
          <a:p>
            <a:pPr>
              <a:lnSpc>
                <a:spcPct val="90000"/>
              </a:lnSpc>
            </a:pPr>
            <a:r>
              <a:rPr lang="en-US" sz="1700" dirty="0"/>
              <a:t>Hispanic Association of Colleges and Universities: </a:t>
            </a:r>
            <a:r>
              <a:rPr lang="en-US" sz="1700" dirty="0">
                <a:hlinkClick r:id="rId8"/>
              </a:rPr>
              <a:t>https://www.hacu.net/hacu/Scholarship_Resource_List.asp</a:t>
            </a:r>
            <a:endParaRPr lang="en-US" sz="1700" dirty="0"/>
          </a:p>
          <a:p>
            <a:pPr>
              <a:lnSpc>
                <a:spcPct val="90000"/>
              </a:lnSpc>
            </a:pPr>
            <a:r>
              <a:rPr lang="en-US" sz="1700" dirty="0"/>
              <a:t>League of United Latin American Citizens: </a:t>
            </a:r>
            <a:r>
              <a:rPr lang="en-US" sz="1700" dirty="0">
                <a:hlinkClick r:id="rId9"/>
              </a:rPr>
              <a:t>https://lulac.org/programs/education/scholarships/index.html</a:t>
            </a:r>
            <a:endParaRPr lang="en-US" sz="1700" dirty="0"/>
          </a:p>
          <a:p>
            <a:pPr>
              <a:lnSpc>
                <a:spcPct val="90000"/>
              </a:lnSpc>
            </a:pPr>
            <a:r>
              <a:rPr lang="en-US" sz="1700" dirty="0"/>
              <a:t>MALDEF: </a:t>
            </a:r>
            <a:r>
              <a:rPr lang="en-US" sz="1700" dirty="0">
                <a:hlinkClick r:id="rId10"/>
              </a:rPr>
              <a:t>https://www.maldef.org/resources/scholarship-resources/</a:t>
            </a:r>
            <a:endParaRPr lang="en-US" sz="1700" dirty="0"/>
          </a:p>
          <a:p>
            <a:pPr>
              <a:lnSpc>
                <a:spcPct val="90000"/>
              </a:lnSpc>
            </a:pPr>
            <a:r>
              <a:rPr lang="en-US" sz="1700" dirty="0"/>
              <a:t>Golden Doors Scholarship: </a:t>
            </a:r>
            <a:r>
              <a:rPr lang="en-US" sz="1700" dirty="0">
                <a:hlinkClick r:id="rId11"/>
              </a:rPr>
              <a:t>https://www.goldendoorscholars.org/</a:t>
            </a:r>
            <a:endParaRPr lang="en-US" sz="1700" dirty="0"/>
          </a:p>
          <a:p>
            <a:pPr>
              <a:lnSpc>
                <a:spcPct val="90000"/>
              </a:lnSpc>
            </a:pPr>
            <a:r>
              <a:rPr lang="en-US" sz="1700" dirty="0" err="1"/>
              <a:t>QuestBridge</a:t>
            </a:r>
            <a:r>
              <a:rPr lang="en-US" sz="1700" dirty="0"/>
              <a:t> Scholarship: </a:t>
            </a:r>
            <a:r>
              <a:rPr lang="en-US" sz="1700" dirty="0">
                <a:hlinkClick r:id="rId12"/>
              </a:rPr>
              <a:t>https://www.questbridge.org/</a:t>
            </a:r>
            <a:endParaRPr lang="en-US" sz="1700" dirty="0"/>
          </a:p>
          <a:p>
            <a:pPr>
              <a:lnSpc>
                <a:spcPct val="90000"/>
              </a:lnSpc>
            </a:pPr>
            <a:r>
              <a:rPr lang="en-US" sz="1700" dirty="0"/>
              <a:t>Golden Dream Scholarship (DACA Recipients): </a:t>
            </a:r>
            <a:r>
              <a:rPr lang="en-US" sz="1700" dirty="0">
                <a:hlinkClick r:id="rId13"/>
              </a:rPr>
              <a:t>https://docs.google.com/forms/d/e/1FAIpQLSchU1DGPdNNL0vfgN9YIvKD5in1uJHx4aYR2sw6B3QeiuD2Gg/viewform?pli=1&amp;gxids=7628</a:t>
            </a:r>
            <a:r>
              <a:rPr lang="en-US" sz="1700" dirty="0"/>
              <a:t> </a:t>
            </a:r>
          </a:p>
        </p:txBody>
      </p:sp>
      <p:pic>
        <p:nvPicPr>
          <p:cNvPr id="7" name="Recorded Sound">
            <a:hlinkClick r:id="" action="ppaction://media"/>
            <a:extLst>
              <a:ext uri="{FF2B5EF4-FFF2-40B4-BE49-F238E27FC236}">
                <a16:creationId xmlns:a16="http://schemas.microsoft.com/office/drawing/2014/main" id="{5640F7F0-5C9C-4083-BF69-4DFC7F86EC3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5232" y="6082749"/>
            <a:ext cx="406400" cy="406400"/>
          </a:xfrm>
          <a:prstGeom prst="rect">
            <a:avLst/>
          </a:prstGeom>
        </p:spPr>
      </p:pic>
    </p:spTree>
    <p:extLst>
      <p:ext uri="{BB962C8B-B14F-4D97-AF65-F5344CB8AC3E}">
        <p14:creationId xmlns:p14="http://schemas.microsoft.com/office/powerpoint/2010/main" val="15692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01CB-3600-4F06-9CAE-E3AFDA12EC76}"/>
              </a:ext>
            </a:extLst>
          </p:cNvPr>
          <p:cNvSpPr>
            <a:spLocks noGrp="1"/>
          </p:cNvSpPr>
          <p:nvPr>
            <p:ph type="title"/>
          </p:nvPr>
        </p:nvSpPr>
        <p:spPr>
          <a:xfrm>
            <a:off x="974179" y="714375"/>
            <a:ext cx="3332955" cy="5076826"/>
          </a:xfrm>
        </p:spPr>
        <p:txBody>
          <a:bodyPr anchor="ctr">
            <a:normAutofit/>
          </a:bodyPr>
          <a:lstStyle/>
          <a:p>
            <a:r>
              <a:rPr lang="en-US" sz="4000"/>
              <a:t>Private colleges</a:t>
            </a:r>
          </a:p>
        </p:txBody>
      </p:sp>
      <p:sp>
        <p:nvSpPr>
          <p:cNvPr id="5"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F0A934F5-4FEC-43DF-A542-861A794C3CEB}"/>
              </a:ext>
            </a:extLst>
          </p:cNvPr>
          <p:cNvSpPr>
            <a:spLocks noGrp="1"/>
          </p:cNvSpPr>
          <p:nvPr>
            <p:ph idx="1"/>
          </p:nvPr>
        </p:nvSpPr>
        <p:spPr>
          <a:xfrm>
            <a:off x="4973046" y="714375"/>
            <a:ext cx="6253751" cy="5076825"/>
          </a:xfrm>
        </p:spPr>
        <p:txBody>
          <a:bodyPr>
            <a:normAutofit/>
          </a:bodyPr>
          <a:lstStyle/>
          <a:p>
            <a:r>
              <a:rPr lang="en-US" dirty="0">
                <a:solidFill>
                  <a:schemeClr val="tx1"/>
                </a:solidFill>
              </a:rPr>
              <a:t>Many private colleges offer financial aid packages that meet 100% of financial need</a:t>
            </a:r>
          </a:p>
          <a:p>
            <a:pPr lvl="1"/>
            <a:r>
              <a:rPr lang="en-US" dirty="0">
                <a:solidFill>
                  <a:schemeClr val="tx1"/>
                </a:solidFill>
              </a:rPr>
              <a:t>e.g. Oglethorpe University and Emory University</a:t>
            </a:r>
          </a:p>
          <a:p>
            <a:r>
              <a:rPr lang="en-US" dirty="0">
                <a:solidFill>
                  <a:schemeClr val="tx1"/>
                </a:solidFill>
              </a:rPr>
              <a:t>List of colleges that meet 100% of financial need for most or all students:</a:t>
            </a:r>
          </a:p>
          <a:p>
            <a:pPr lvl="1"/>
            <a:r>
              <a:rPr lang="en-US" dirty="0">
                <a:solidFill>
                  <a:schemeClr val="tx1"/>
                </a:solidFill>
                <a:hlinkClick r:id="rId6"/>
              </a:rPr>
              <a:t>https://www.thecollegesolution.com/list-of-colleges-that-meet-100-of-financial-need/</a:t>
            </a:r>
            <a:endParaRPr lang="en-US" dirty="0">
              <a:solidFill>
                <a:schemeClr val="tx1"/>
              </a:solidFill>
            </a:endParaRPr>
          </a:p>
          <a:p>
            <a:r>
              <a:rPr lang="en-US" dirty="0">
                <a:solidFill>
                  <a:schemeClr val="tx1"/>
                </a:solidFill>
              </a:rPr>
              <a:t>List of colleges that meet 100% of financial need for </a:t>
            </a:r>
            <a:r>
              <a:rPr lang="en-US" dirty="0" err="1">
                <a:solidFill>
                  <a:schemeClr val="tx1"/>
                </a:solidFill>
              </a:rPr>
              <a:t>DREAMers</a:t>
            </a:r>
            <a:r>
              <a:rPr lang="en-US" dirty="0">
                <a:solidFill>
                  <a:schemeClr val="tx1"/>
                </a:solidFill>
              </a:rPr>
              <a:t>:</a:t>
            </a:r>
          </a:p>
          <a:p>
            <a:pPr lvl="1"/>
            <a:r>
              <a:rPr lang="en-US" dirty="0">
                <a:solidFill>
                  <a:schemeClr val="tx1"/>
                </a:solidFill>
                <a:hlinkClick r:id="rId7"/>
              </a:rPr>
              <a:t>http://blog.collegegreenlight.com/blog/colleges-that-meet-100-of-financial-need-for-undocumented-students-in-2019-2020/</a:t>
            </a:r>
            <a:endParaRPr lang="en-US" dirty="0">
              <a:solidFill>
                <a:schemeClr val="tx1"/>
              </a:solidFill>
            </a:endParaRPr>
          </a:p>
        </p:txBody>
      </p:sp>
      <p:pic>
        <p:nvPicPr>
          <p:cNvPr id="4" name="Recorded Sound">
            <a:hlinkClick r:id="" action="ppaction://media"/>
            <a:extLst>
              <a:ext uri="{FF2B5EF4-FFF2-40B4-BE49-F238E27FC236}">
                <a16:creationId xmlns:a16="http://schemas.microsoft.com/office/drawing/2014/main" id="{1C3C71AB-1217-4EA5-8C7E-765C7C5330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4960" y="6243320"/>
            <a:ext cx="406400" cy="406400"/>
          </a:xfrm>
          <a:prstGeom prst="rect">
            <a:avLst/>
          </a:prstGeom>
        </p:spPr>
      </p:pic>
    </p:spTree>
    <p:extLst>
      <p:ext uri="{BB962C8B-B14F-4D97-AF65-F5344CB8AC3E}">
        <p14:creationId xmlns:p14="http://schemas.microsoft.com/office/powerpoint/2010/main" val="260290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EE66B3-452F-458F-AFAD-0FF88B139873}"/>
              </a:ext>
            </a:extLst>
          </p:cNvPr>
          <p:cNvSpPr>
            <a:spLocks noGrp="1"/>
          </p:cNvSpPr>
          <p:nvPr>
            <p:ph type="title"/>
          </p:nvPr>
        </p:nvSpPr>
        <p:spPr>
          <a:xfrm>
            <a:off x="1141413" y="609600"/>
            <a:ext cx="9905998" cy="1173480"/>
          </a:xfrm>
        </p:spPr>
        <p:txBody>
          <a:bodyPr>
            <a:normAutofit/>
          </a:bodyPr>
          <a:lstStyle/>
          <a:p>
            <a:pPr algn="ctr"/>
            <a:r>
              <a:rPr lang="en-US" sz="4000" dirty="0"/>
              <a:t>Online College Programs</a:t>
            </a:r>
          </a:p>
        </p:txBody>
      </p:sp>
      <p:sp>
        <p:nvSpPr>
          <p:cNvPr id="3" name="Content Placeholder 2">
            <a:extLst>
              <a:ext uri="{FF2B5EF4-FFF2-40B4-BE49-F238E27FC236}">
                <a16:creationId xmlns:a16="http://schemas.microsoft.com/office/drawing/2014/main" id="{EF55A3F0-54D3-45C4-A565-9DD426D99B35}"/>
              </a:ext>
            </a:extLst>
          </p:cNvPr>
          <p:cNvSpPr>
            <a:spLocks noGrp="1"/>
          </p:cNvSpPr>
          <p:nvPr>
            <p:ph idx="1"/>
          </p:nvPr>
        </p:nvSpPr>
        <p:spPr>
          <a:xfrm>
            <a:off x="1141413" y="2392681"/>
            <a:ext cx="9905998" cy="4249857"/>
          </a:xfrm>
        </p:spPr>
        <p:txBody>
          <a:bodyPr>
            <a:normAutofit fontScale="92500" lnSpcReduction="10000"/>
          </a:bodyPr>
          <a:lstStyle/>
          <a:p>
            <a:pPr>
              <a:lnSpc>
                <a:spcPct val="90000"/>
              </a:lnSpc>
            </a:pPr>
            <a:r>
              <a:rPr lang="en-US" dirty="0"/>
              <a:t>Some Georgia colleges and universities offer online programs that charge the </a:t>
            </a:r>
            <a:r>
              <a:rPr lang="en-US" u="sng" dirty="0"/>
              <a:t>same</a:t>
            </a:r>
            <a:r>
              <a:rPr lang="en-US" dirty="0"/>
              <a:t> tuition regardless of residency status (out-of-state, in-state, international)</a:t>
            </a:r>
          </a:p>
          <a:p>
            <a:pPr>
              <a:lnSpc>
                <a:spcPct val="90000"/>
              </a:lnSpc>
            </a:pPr>
            <a:r>
              <a:rPr lang="en-US" dirty="0"/>
              <a:t>Georgia Perimeter College:</a:t>
            </a:r>
          </a:p>
          <a:p>
            <a:pPr lvl="1">
              <a:lnSpc>
                <a:spcPct val="90000"/>
              </a:lnSpc>
            </a:pPr>
            <a:r>
              <a:rPr lang="en-US" dirty="0"/>
              <a:t>Perimeter College Online: </a:t>
            </a:r>
            <a:r>
              <a:rPr lang="en-US" dirty="0">
                <a:hlinkClick r:id="rId4"/>
              </a:rPr>
              <a:t>https://perimeter.gsu.edu/admissions/online/</a:t>
            </a:r>
            <a:endParaRPr lang="en-US" dirty="0"/>
          </a:p>
          <a:p>
            <a:pPr lvl="1">
              <a:lnSpc>
                <a:spcPct val="90000"/>
              </a:lnSpc>
            </a:pPr>
            <a:r>
              <a:rPr lang="en-US" dirty="0"/>
              <a:t>Current tuition- $105/credit hour</a:t>
            </a:r>
          </a:p>
          <a:p>
            <a:pPr>
              <a:lnSpc>
                <a:spcPct val="90000"/>
              </a:lnSpc>
            </a:pPr>
            <a:r>
              <a:rPr lang="en-US" dirty="0" err="1"/>
              <a:t>eCore</a:t>
            </a:r>
            <a:r>
              <a:rPr lang="en-US" dirty="0"/>
              <a:t> and </a:t>
            </a:r>
            <a:r>
              <a:rPr lang="en-US" dirty="0" err="1"/>
              <a:t>eMajor</a:t>
            </a:r>
            <a:endParaRPr lang="en-US" dirty="0"/>
          </a:p>
          <a:p>
            <a:pPr lvl="1">
              <a:lnSpc>
                <a:spcPct val="90000"/>
              </a:lnSpc>
            </a:pPr>
            <a:r>
              <a:rPr lang="en-US" dirty="0" err="1"/>
              <a:t>eCore</a:t>
            </a:r>
            <a:r>
              <a:rPr lang="en-US" dirty="0"/>
              <a:t>: Students can take intro-level core classes online from any USG professor</a:t>
            </a:r>
          </a:p>
          <a:p>
            <a:pPr lvl="1">
              <a:lnSpc>
                <a:spcPct val="90000"/>
              </a:lnSpc>
            </a:pPr>
            <a:r>
              <a:rPr lang="en-US" dirty="0" err="1"/>
              <a:t>eMajor</a:t>
            </a:r>
            <a:r>
              <a:rPr lang="en-US" dirty="0"/>
              <a:t>: Select majors can be taken through </a:t>
            </a:r>
            <a:r>
              <a:rPr lang="en-US" dirty="0" err="1"/>
              <a:t>eMajor</a:t>
            </a:r>
            <a:endParaRPr lang="en-US" dirty="0"/>
          </a:p>
          <a:p>
            <a:pPr lvl="1">
              <a:lnSpc>
                <a:spcPct val="90000"/>
              </a:lnSpc>
            </a:pPr>
            <a:r>
              <a:rPr lang="en-US" dirty="0"/>
              <a:t>Current Tuition- $159/credit hour for </a:t>
            </a:r>
            <a:r>
              <a:rPr lang="en-US" dirty="0" err="1"/>
              <a:t>eCore</a:t>
            </a:r>
            <a:r>
              <a:rPr lang="en-US" dirty="0"/>
              <a:t>; $199/credit hour for </a:t>
            </a:r>
            <a:r>
              <a:rPr lang="en-US" dirty="0" err="1"/>
              <a:t>EMajor</a:t>
            </a:r>
            <a:endParaRPr lang="en-US" dirty="0"/>
          </a:p>
          <a:p>
            <a:pPr>
              <a:lnSpc>
                <a:spcPct val="90000"/>
              </a:lnSpc>
            </a:pPr>
            <a:r>
              <a:rPr lang="en-US" dirty="0"/>
              <a:t>College online Options:</a:t>
            </a:r>
          </a:p>
          <a:p>
            <a:pPr lvl="1">
              <a:lnSpc>
                <a:spcPct val="90000"/>
              </a:lnSpc>
            </a:pPr>
            <a:r>
              <a:rPr lang="en-US" dirty="0"/>
              <a:t>Check with the college’s online options (programs offered) and tuition rates to determine if it is a right fit</a:t>
            </a:r>
          </a:p>
          <a:p>
            <a:pPr lvl="1">
              <a:lnSpc>
                <a:spcPct val="90000"/>
              </a:lnSpc>
            </a:pPr>
            <a:r>
              <a:rPr lang="en-US" dirty="0"/>
              <a:t>Some examples will follow</a:t>
            </a:r>
          </a:p>
        </p:txBody>
      </p:sp>
    </p:spTree>
    <p:extLst>
      <p:ext uri="{BB962C8B-B14F-4D97-AF65-F5344CB8AC3E}">
        <p14:creationId xmlns:p14="http://schemas.microsoft.com/office/powerpoint/2010/main" val="172877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2159-6762-4A99-B37A-97BF69466767}"/>
              </a:ext>
            </a:extLst>
          </p:cNvPr>
          <p:cNvSpPr>
            <a:spLocks noGrp="1"/>
          </p:cNvSpPr>
          <p:nvPr>
            <p:ph type="title"/>
          </p:nvPr>
        </p:nvSpPr>
        <p:spPr>
          <a:xfrm>
            <a:off x="8682210" y="1198880"/>
            <a:ext cx="3369133" cy="3642851"/>
          </a:xfrm>
        </p:spPr>
        <p:txBody>
          <a:bodyPr vert="horz" lIns="91440" tIns="45720" rIns="91440" bIns="45720" rtlCol="0" anchor="b">
            <a:normAutofit/>
          </a:bodyPr>
          <a:lstStyle/>
          <a:p>
            <a:pPr algn="ctr">
              <a:lnSpc>
                <a:spcPct val="90000"/>
              </a:lnSpc>
            </a:pP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Perimeter College online tuition &amp; Fees</a:t>
            </a:r>
          </a:p>
        </p:txBody>
      </p:sp>
      <p:sp>
        <p:nvSpPr>
          <p:cNvPr id="10" name="Title 1">
            <a:extLst>
              <a:ext uri="{FF2B5EF4-FFF2-40B4-BE49-F238E27FC236}">
                <a16:creationId xmlns:a16="http://schemas.microsoft.com/office/drawing/2014/main" id="{26FB0F7D-AF66-4F2E-9DB8-1F45608C4443}"/>
              </a:ext>
            </a:extLst>
          </p:cNvPr>
          <p:cNvSpPr>
            <a:spLocks noGrp="1"/>
          </p:cNvSpPr>
          <p:nvPr>
            <p:ph idx="1"/>
          </p:nvPr>
        </p:nvSpPr>
        <p:spPr>
          <a:xfrm>
            <a:off x="8682210" y="4917439"/>
            <a:ext cx="3142933" cy="1566487"/>
          </a:xfrm>
        </p:spPr>
        <p:txBody>
          <a:bodyPr vert="horz" lIns="91440" tIns="45720" rIns="91440" bIns="45720" rtlCol="0" anchor="b">
            <a:normAutofit/>
          </a:bodyPr>
          <a:lstStyle/>
          <a:p>
            <a:pPr algn="ctr">
              <a:lnSpc>
                <a:spcPct val="90000"/>
              </a:lnSpc>
            </a:pPr>
            <a:r>
              <a:rPr lang="en-US" sz="1600" dirty="0">
                <a:effectLst>
                  <a:glow rad="38100">
                    <a:schemeClr val="bg1">
                      <a:lumMod val="65000"/>
                      <a:lumOff val="35000"/>
                      <a:alpha val="50000"/>
                    </a:schemeClr>
                  </a:glow>
                  <a:outerShdw blurRad="28575" dist="31750" dir="13200000" algn="tl" rotWithShape="0">
                    <a:srgbClr val="000000">
                      <a:alpha val="25000"/>
                    </a:srgbClr>
                  </a:outerShdw>
                </a:effectLst>
              </a:rPr>
              <a:t>GSU Tuition Calculator:</a:t>
            </a:r>
          </a:p>
          <a:p>
            <a:pPr marL="0" indent="0" algn="ctr">
              <a:lnSpc>
                <a:spcPct val="90000"/>
              </a:lnSpc>
              <a:buNone/>
            </a:pPr>
            <a:r>
              <a:rPr lang="en-US" sz="1600" dirty="0">
                <a:effectLst>
                  <a:glow rad="38100">
                    <a:schemeClr val="bg1">
                      <a:lumMod val="65000"/>
                      <a:lumOff val="35000"/>
                      <a:alpha val="50000"/>
                    </a:schemeClr>
                  </a:glow>
                  <a:outerShdw blurRad="28575" dist="31750" dir="13200000" algn="tl" rotWithShape="0">
                    <a:srgbClr val="000000">
                      <a:alpha val="25000"/>
                    </a:srgbClr>
                  </a:outerShdw>
                </a:effectLst>
                <a:hlinkClick r:id="rId6"/>
              </a:rPr>
              <a:t>https://perimeter.gsu.edu/student-financial-services/tuition-and-fees/#1497015680848-675e3982-bb97</a:t>
            </a:r>
            <a:r>
              <a:rPr lang="en-US" sz="1600" dirty="0">
                <a:effectLst>
                  <a:glow rad="38100">
                    <a:schemeClr val="bg1">
                      <a:lumMod val="65000"/>
                      <a:lumOff val="35000"/>
                      <a:alpha val="50000"/>
                    </a:schemeClr>
                  </a:glow>
                  <a:outerShdw blurRad="28575" dist="31750" dir="13200000" algn="tl" rotWithShape="0">
                    <a:srgbClr val="000000">
                      <a:alpha val="25000"/>
                    </a:srgbClr>
                  </a:outerShdw>
                </a:effectLst>
              </a:rPr>
              <a:t> </a:t>
            </a:r>
          </a:p>
        </p:txBody>
      </p:sp>
      <p:pic>
        <p:nvPicPr>
          <p:cNvPr id="3" name="Recorded Sound">
            <a:hlinkClick r:id="" action="ppaction://media"/>
            <a:extLst>
              <a:ext uri="{FF2B5EF4-FFF2-40B4-BE49-F238E27FC236}">
                <a16:creationId xmlns:a16="http://schemas.microsoft.com/office/drawing/2014/main" id="{3CCBC42A-AED6-4332-BD3B-D3CB3A9240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9892" y="6280726"/>
            <a:ext cx="406400" cy="406400"/>
          </a:xfrm>
          <a:prstGeom prst="rect">
            <a:avLst/>
          </a:prstGeom>
        </p:spPr>
      </p:pic>
      <p:pic>
        <p:nvPicPr>
          <p:cNvPr id="8" name="Picture 7">
            <a:extLst>
              <a:ext uri="{FF2B5EF4-FFF2-40B4-BE49-F238E27FC236}">
                <a16:creationId xmlns:a16="http://schemas.microsoft.com/office/drawing/2014/main" id="{B16E7EE9-C67C-2FF0-FF73-39DCEA22A1BF}"/>
              </a:ext>
            </a:extLst>
          </p:cNvPr>
          <p:cNvPicPr>
            <a:picLocks noChangeAspect="1"/>
          </p:cNvPicPr>
          <p:nvPr/>
        </p:nvPicPr>
        <p:blipFill>
          <a:blip r:embed="rId8"/>
          <a:stretch>
            <a:fillRect/>
          </a:stretch>
        </p:blipFill>
        <p:spPr>
          <a:xfrm>
            <a:off x="602565" y="275281"/>
            <a:ext cx="7270743" cy="5789666"/>
          </a:xfrm>
          <a:prstGeom prst="rect">
            <a:avLst/>
          </a:prstGeom>
        </p:spPr>
      </p:pic>
      <p:sp>
        <p:nvSpPr>
          <p:cNvPr id="6" name="Rectangle 5">
            <a:extLst>
              <a:ext uri="{FF2B5EF4-FFF2-40B4-BE49-F238E27FC236}">
                <a16:creationId xmlns:a16="http://schemas.microsoft.com/office/drawing/2014/main" id="{AD148984-6F54-4FD0-94B1-033454FFC3E3}"/>
              </a:ext>
            </a:extLst>
          </p:cNvPr>
          <p:cNvSpPr/>
          <p:nvPr/>
        </p:nvSpPr>
        <p:spPr>
          <a:xfrm>
            <a:off x="1205686" y="5569527"/>
            <a:ext cx="5686096" cy="267789"/>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7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9AD1-60CB-4AAE-A71E-3AB3AC97FA2A}"/>
              </a:ext>
            </a:extLst>
          </p:cNvPr>
          <p:cNvSpPr>
            <a:spLocks noGrp="1"/>
          </p:cNvSpPr>
          <p:nvPr>
            <p:ph type="title"/>
          </p:nvPr>
        </p:nvSpPr>
        <p:spPr>
          <a:xfrm>
            <a:off x="8519706" y="1239520"/>
            <a:ext cx="3369133" cy="3642851"/>
          </a:xfrm>
        </p:spPr>
        <p:txBody>
          <a:bodyPr vert="horz" lIns="91440" tIns="45720" rIns="91440" bIns="45720" rtlCol="0" anchor="b">
            <a:normAutofit/>
          </a:bodyPr>
          <a:lstStyle/>
          <a:p>
            <a:pPr algn="ctr">
              <a:lnSpc>
                <a:spcPct val="90000"/>
              </a:lnSpc>
            </a:pPr>
            <a:r>
              <a:rPr lang="en-US" sz="4400" dirty="0">
                <a:effectLst>
                  <a:glow rad="38100">
                    <a:schemeClr val="bg1">
                      <a:lumMod val="65000"/>
                      <a:lumOff val="35000"/>
                      <a:alpha val="50000"/>
                    </a:schemeClr>
                  </a:glow>
                  <a:outerShdw blurRad="28575" dist="31750" dir="13200000" algn="tl" rotWithShape="0">
                    <a:srgbClr val="000000">
                      <a:alpha val="25000"/>
                    </a:srgbClr>
                  </a:outerShdw>
                </a:effectLst>
              </a:rPr>
              <a:t>Kennesaw State University E-Tuition &amp; Fees</a:t>
            </a:r>
          </a:p>
        </p:txBody>
      </p:sp>
      <p:pic>
        <p:nvPicPr>
          <p:cNvPr id="3" name="Recorded Sound">
            <a:hlinkClick r:id="" action="ppaction://media"/>
            <a:extLst>
              <a:ext uri="{FF2B5EF4-FFF2-40B4-BE49-F238E27FC236}">
                <a16:creationId xmlns:a16="http://schemas.microsoft.com/office/drawing/2014/main" id="{F1878F18-C2D2-4A48-A8F2-AF52D23F7F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745" y="6072909"/>
            <a:ext cx="406400" cy="406400"/>
          </a:xfrm>
          <a:prstGeom prst="rect">
            <a:avLst/>
          </a:prstGeom>
        </p:spPr>
      </p:pic>
      <p:sp>
        <p:nvSpPr>
          <p:cNvPr id="4" name="TextBox 3">
            <a:extLst>
              <a:ext uri="{FF2B5EF4-FFF2-40B4-BE49-F238E27FC236}">
                <a16:creationId xmlns:a16="http://schemas.microsoft.com/office/drawing/2014/main" id="{E975B034-4329-AB80-CA5A-F4229455B8F0}"/>
              </a:ext>
            </a:extLst>
          </p:cNvPr>
          <p:cNvSpPr txBox="1"/>
          <p:nvPr/>
        </p:nvSpPr>
        <p:spPr>
          <a:xfrm>
            <a:off x="8915799" y="4995903"/>
            <a:ext cx="2576945" cy="954107"/>
          </a:xfrm>
          <a:prstGeom prst="rect">
            <a:avLst/>
          </a:prstGeom>
          <a:noFill/>
        </p:spPr>
        <p:txBody>
          <a:bodyPr wrap="square" rtlCol="0">
            <a:spAutoFit/>
          </a:bodyPr>
          <a:lstStyle/>
          <a:p>
            <a:pPr algn="ctr"/>
            <a:r>
              <a:rPr lang="en-US" sz="1400" dirty="0"/>
              <a:t>KSU Online Information: </a:t>
            </a:r>
            <a:r>
              <a:rPr lang="en-US" sz="1400" dirty="0">
                <a:hlinkClick r:id="rId7"/>
              </a:rPr>
              <a:t>https://www.kennesaw.edu/ksu-online/index.php</a:t>
            </a:r>
            <a:endParaRPr lang="en-US" sz="1400" dirty="0"/>
          </a:p>
          <a:p>
            <a:endParaRPr lang="en-US" sz="1400" dirty="0"/>
          </a:p>
        </p:txBody>
      </p:sp>
      <p:pic>
        <p:nvPicPr>
          <p:cNvPr id="7" name="Picture 6">
            <a:extLst>
              <a:ext uri="{FF2B5EF4-FFF2-40B4-BE49-F238E27FC236}">
                <a16:creationId xmlns:a16="http://schemas.microsoft.com/office/drawing/2014/main" id="{5A710E3B-D83B-6DDA-7908-81A1FE543543}"/>
              </a:ext>
            </a:extLst>
          </p:cNvPr>
          <p:cNvPicPr>
            <a:picLocks noChangeAspect="1"/>
          </p:cNvPicPr>
          <p:nvPr/>
        </p:nvPicPr>
        <p:blipFill>
          <a:blip r:embed="rId8"/>
          <a:stretch>
            <a:fillRect/>
          </a:stretch>
        </p:blipFill>
        <p:spPr>
          <a:xfrm>
            <a:off x="596723" y="1304288"/>
            <a:ext cx="6864703" cy="3911801"/>
          </a:xfrm>
          <a:prstGeom prst="rect">
            <a:avLst/>
          </a:prstGeom>
        </p:spPr>
      </p:pic>
      <p:sp>
        <p:nvSpPr>
          <p:cNvPr id="5" name="Rectangle 4">
            <a:extLst>
              <a:ext uri="{FF2B5EF4-FFF2-40B4-BE49-F238E27FC236}">
                <a16:creationId xmlns:a16="http://schemas.microsoft.com/office/drawing/2014/main" id="{A8389D08-EFC2-43F8-8A1A-19ED28865462}"/>
              </a:ext>
            </a:extLst>
          </p:cNvPr>
          <p:cNvSpPr/>
          <p:nvPr/>
        </p:nvSpPr>
        <p:spPr>
          <a:xfrm>
            <a:off x="3104565" y="4320678"/>
            <a:ext cx="4356861" cy="243067"/>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5F2B7E-168D-4C05-A286-26C4290A2228}"/>
              </a:ext>
            </a:extLst>
          </p:cNvPr>
          <p:cNvSpPr/>
          <p:nvPr/>
        </p:nvSpPr>
        <p:spPr>
          <a:xfrm>
            <a:off x="3104565" y="4919792"/>
            <a:ext cx="4356861" cy="243067"/>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7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FE2C3-7CA6-444B-8656-D0AFCCC67B4B}"/>
              </a:ext>
            </a:extLst>
          </p:cNvPr>
          <p:cNvSpPr>
            <a:spLocks noGrp="1"/>
          </p:cNvSpPr>
          <p:nvPr>
            <p:ph type="title"/>
          </p:nvPr>
        </p:nvSpPr>
        <p:spPr>
          <a:xfrm>
            <a:off x="1141413" y="609600"/>
            <a:ext cx="9905998" cy="1905000"/>
          </a:xfrm>
        </p:spPr>
        <p:txBody>
          <a:bodyPr>
            <a:normAutofit/>
          </a:bodyPr>
          <a:lstStyle/>
          <a:p>
            <a:r>
              <a:rPr lang="en-US" dirty="0" err="1"/>
              <a:t>Ecore</a:t>
            </a:r>
            <a:endParaRPr lang="en-US" dirty="0"/>
          </a:p>
        </p:txBody>
      </p:sp>
      <p:graphicFrame>
        <p:nvGraphicFramePr>
          <p:cNvPr id="5" name="Content Placeholder 2">
            <a:extLst>
              <a:ext uri="{FF2B5EF4-FFF2-40B4-BE49-F238E27FC236}">
                <a16:creationId xmlns:a16="http://schemas.microsoft.com/office/drawing/2014/main" id="{3CDF4EEB-1964-4EE7-ACBB-F8DD3DEAB668}"/>
              </a:ext>
            </a:extLst>
          </p:cNvPr>
          <p:cNvGraphicFramePr>
            <a:graphicFrameLocks noGrp="1"/>
          </p:cNvGraphicFramePr>
          <p:nvPr>
            <p:ph idx="1"/>
            <p:extLst>
              <p:ext uri="{D42A27DB-BD31-4B8C-83A1-F6EECF244321}">
                <p14:modId xmlns:p14="http://schemas.microsoft.com/office/powerpoint/2010/main" val="1416347575"/>
              </p:ext>
            </p:extLst>
          </p:nvPr>
        </p:nvGraphicFramePr>
        <p:xfrm>
          <a:off x="1141413" y="2025571"/>
          <a:ext cx="9905998" cy="37656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78779075-A765-4DD7-A7D8-A8B78C578A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062" y="6244421"/>
            <a:ext cx="406400" cy="406400"/>
          </a:xfrm>
          <a:prstGeom prst="rect">
            <a:avLst/>
          </a:prstGeom>
        </p:spPr>
      </p:pic>
    </p:spTree>
    <p:extLst>
      <p:ext uri="{BB962C8B-B14F-4D97-AF65-F5344CB8AC3E}">
        <p14:creationId xmlns:p14="http://schemas.microsoft.com/office/powerpoint/2010/main" val="389355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BFAF-445D-430E-9E5C-F9C8872DA616}"/>
              </a:ext>
            </a:extLst>
          </p:cNvPr>
          <p:cNvSpPr>
            <a:spLocks noGrp="1"/>
          </p:cNvSpPr>
          <p:nvPr>
            <p:ph type="title"/>
          </p:nvPr>
        </p:nvSpPr>
        <p:spPr>
          <a:xfrm>
            <a:off x="3412973" y="643467"/>
            <a:ext cx="7652206" cy="1185333"/>
          </a:xfrm>
        </p:spPr>
        <p:txBody>
          <a:bodyPr anchor="t">
            <a:normAutofit/>
          </a:bodyPr>
          <a:lstStyle/>
          <a:p>
            <a:r>
              <a:rPr lang="en-US" sz="3600"/>
              <a:t>ecore</a:t>
            </a:r>
          </a:p>
        </p:txBody>
      </p:sp>
      <p:sp>
        <p:nvSpPr>
          <p:cNvPr id="8" name="Rectangle 7">
            <a:extLst>
              <a:ext uri="{FF2B5EF4-FFF2-40B4-BE49-F238E27FC236}">
                <a16:creationId xmlns:a16="http://schemas.microsoft.com/office/drawing/2014/main" id="{BBC3D062-BC64-4565-B4BA-0A496EA3F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2766863" cy="6858000"/>
          </a:xfrm>
          <a:prstGeom prst="rect">
            <a:avLst/>
          </a:prstGeom>
          <a:solidFill>
            <a:schemeClr val="accent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22E3983-091A-4CCE-B772-9E6372F65F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680925"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7" name="Content Placeholder 2">
            <a:extLst>
              <a:ext uri="{FF2B5EF4-FFF2-40B4-BE49-F238E27FC236}">
                <a16:creationId xmlns:a16="http://schemas.microsoft.com/office/drawing/2014/main" id="{01E35F80-2AB1-4B14-9509-9EABD3D0C915}"/>
              </a:ext>
            </a:extLst>
          </p:cNvPr>
          <p:cNvSpPr>
            <a:spLocks noGrp="1"/>
          </p:cNvSpPr>
          <p:nvPr>
            <p:ph idx="1"/>
          </p:nvPr>
        </p:nvSpPr>
        <p:spPr>
          <a:xfrm>
            <a:off x="3412972" y="1828801"/>
            <a:ext cx="7652207" cy="4253948"/>
          </a:xfrm>
        </p:spPr>
        <p:txBody>
          <a:bodyPr>
            <a:normAutofit/>
          </a:bodyPr>
          <a:lstStyle/>
          <a:p>
            <a:r>
              <a:rPr lang="en-US" dirty="0"/>
              <a:t>Website: </a:t>
            </a:r>
            <a:r>
              <a:rPr lang="en-US" dirty="0">
                <a:hlinkClick r:id="rId6"/>
              </a:rPr>
              <a:t>https://ecore.usg.edu/</a:t>
            </a:r>
            <a:r>
              <a:rPr lang="en-US" dirty="0"/>
              <a:t> </a:t>
            </a:r>
          </a:p>
          <a:p>
            <a:r>
              <a:rPr lang="en-US" dirty="0"/>
              <a:t>Georgia Highlands College </a:t>
            </a:r>
            <a:r>
              <a:rPr lang="en-US" dirty="0" err="1"/>
              <a:t>Ecore</a:t>
            </a:r>
            <a:r>
              <a:rPr lang="en-US" dirty="0"/>
              <a:t> Programs: </a:t>
            </a:r>
            <a:r>
              <a:rPr lang="en-US" dirty="0">
                <a:hlinkClick r:id="rId7"/>
              </a:rPr>
              <a:t>https://ecore.usg.edu/about/institutions/georgia-highlands-college</a:t>
            </a:r>
            <a:r>
              <a:rPr lang="en-US" dirty="0"/>
              <a:t> </a:t>
            </a:r>
          </a:p>
          <a:p>
            <a:r>
              <a:rPr lang="en-US" dirty="0"/>
              <a:t>Kennesaw State University </a:t>
            </a:r>
            <a:r>
              <a:rPr lang="en-US" dirty="0" err="1"/>
              <a:t>Ecore</a:t>
            </a:r>
            <a:r>
              <a:rPr lang="en-US" dirty="0"/>
              <a:t>/</a:t>
            </a:r>
            <a:r>
              <a:rPr lang="en-US" dirty="0" err="1"/>
              <a:t>emajor</a:t>
            </a:r>
            <a:r>
              <a:rPr lang="en-US" dirty="0"/>
              <a:t> Programs: </a:t>
            </a:r>
            <a:r>
              <a:rPr lang="en-US" dirty="0">
                <a:hlinkClick r:id="rId8"/>
              </a:rPr>
              <a:t>https://ecore.usg.edu/about/institutions/kennesaw-state-university</a:t>
            </a:r>
            <a:r>
              <a:rPr lang="en-US" dirty="0"/>
              <a:t> </a:t>
            </a:r>
          </a:p>
          <a:p>
            <a:r>
              <a:rPr lang="en-US" dirty="0"/>
              <a:t>University of West Georgia </a:t>
            </a:r>
            <a:r>
              <a:rPr lang="en-US" dirty="0" err="1"/>
              <a:t>Ecore</a:t>
            </a:r>
            <a:r>
              <a:rPr lang="en-US" dirty="0"/>
              <a:t> Programs: </a:t>
            </a:r>
            <a:r>
              <a:rPr lang="en-US" dirty="0">
                <a:hlinkClick r:id="rId9"/>
              </a:rPr>
              <a:t>https://ecore.usg.edu/about/institutions/university-of-west-georgia</a:t>
            </a:r>
            <a:r>
              <a:rPr lang="en-US" dirty="0"/>
              <a:t> </a:t>
            </a:r>
          </a:p>
          <a:p>
            <a:endParaRPr lang="en-US" dirty="0"/>
          </a:p>
        </p:txBody>
      </p:sp>
      <p:pic>
        <p:nvPicPr>
          <p:cNvPr id="3" name="Recorded Sound">
            <a:hlinkClick r:id="" action="ppaction://media"/>
            <a:extLst>
              <a:ext uri="{FF2B5EF4-FFF2-40B4-BE49-F238E27FC236}">
                <a16:creationId xmlns:a16="http://schemas.microsoft.com/office/drawing/2014/main" id="{D9488422-8C0D-4747-B209-6CCA5B7D28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927" y="6288490"/>
            <a:ext cx="406400" cy="406400"/>
          </a:xfrm>
          <a:prstGeom prst="rect">
            <a:avLst/>
          </a:prstGeom>
        </p:spPr>
      </p:pic>
    </p:spTree>
    <p:extLst>
      <p:ext uri="{BB962C8B-B14F-4D97-AF65-F5344CB8AC3E}">
        <p14:creationId xmlns:p14="http://schemas.microsoft.com/office/powerpoint/2010/main" val="168361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E65E-D0A6-4A58-A620-9B8C587248A5}"/>
              </a:ext>
            </a:extLst>
          </p:cNvPr>
          <p:cNvSpPr>
            <a:spLocks noGrp="1"/>
          </p:cNvSpPr>
          <p:nvPr>
            <p:ph type="title"/>
          </p:nvPr>
        </p:nvSpPr>
        <p:spPr>
          <a:xfrm>
            <a:off x="974179" y="714375"/>
            <a:ext cx="3332955" cy="5076826"/>
          </a:xfrm>
        </p:spPr>
        <p:txBody>
          <a:bodyPr anchor="ctr">
            <a:normAutofit/>
          </a:bodyPr>
          <a:lstStyle/>
          <a:p>
            <a:r>
              <a:rPr lang="en-US" sz="2800"/>
              <a:t>Two-year/technical colleges</a:t>
            </a:r>
          </a:p>
        </p:txBody>
      </p:sp>
      <p:sp>
        <p:nvSpPr>
          <p:cNvPr id="6"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C95B9A72-2696-4345-BEA0-108230A4E4C9}"/>
              </a:ext>
            </a:extLst>
          </p:cNvPr>
          <p:cNvSpPr>
            <a:spLocks noGrp="1"/>
          </p:cNvSpPr>
          <p:nvPr>
            <p:ph idx="1"/>
          </p:nvPr>
        </p:nvSpPr>
        <p:spPr>
          <a:xfrm>
            <a:off x="4973046" y="714375"/>
            <a:ext cx="6253751" cy="5076825"/>
          </a:xfrm>
        </p:spPr>
        <p:txBody>
          <a:bodyPr>
            <a:normAutofit/>
          </a:bodyPr>
          <a:lstStyle/>
          <a:p>
            <a:r>
              <a:rPr lang="en-US" dirty="0">
                <a:solidFill>
                  <a:schemeClr val="tx1"/>
                </a:solidFill>
              </a:rPr>
              <a:t>Tuition for two-year and technical colleges is less expensive than four-year colleges and universities</a:t>
            </a:r>
          </a:p>
          <a:p>
            <a:r>
              <a:rPr lang="en-US" dirty="0">
                <a:solidFill>
                  <a:schemeClr val="tx1"/>
                </a:solidFill>
              </a:rPr>
              <a:t>Students who attend a two-year or technical college can earn their associate’s degree (</a:t>
            </a:r>
            <a:r>
              <a:rPr lang="en-US" sz="1400" dirty="0">
                <a:solidFill>
                  <a:schemeClr val="tx1"/>
                </a:solidFill>
              </a:rPr>
              <a:t>Two-year college degree</a:t>
            </a:r>
            <a:r>
              <a:rPr lang="en-US" dirty="0">
                <a:solidFill>
                  <a:schemeClr val="tx1"/>
                </a:solidFill>
              </a:rPr>
              <a:t>)</a:t>
            </a:r>
          </a:p>
          <a:p>
            <a:pPr lvl="1"/>
            <a:r>
              <a:rPr lang="en-US" dirty="0">
                <a:solidFill>
                  <a:schemeClr val="tx1"/>
                </a:solidFill>
              </a:rPr>
              <a:t>Diploma and Certificate programs are also available</a:t>
            </a:r>
          </a:p>
          <a:p>
            <a:r>
              <a:rPr lang="en-US" dirty="0">
                <a:solidFill>
                  <a:schemeClr val="tx1"/>
                </a:solidFill>
              </a:rPr>
              <a:t>Local: Chattahoochee Technical College charges out of state tuition for non-residents</a:t>
            </a:r>
          </a:p>
          <a:p>
            <a:pPr lvl="1"/>
            <a:r>
              <a:rPr lang="en-US" dirty="0">
                <a:solidFill>
                  <a:schemeClr val="tx1"/>
                </a:solidFill>
              </a:rPr>
              <a:t>$214 per credit hour</a:t>
            </a:r>
          </a:p>
          <a:p>
            <a:pPr lvl="1"/>
            <a:r>
              <a:rPr lang="en-US" dirty="0">
                <a:solidFill>
                  <a:schemeClr val="tx1"/>
                </a:solidFill>
              </a:rPr>
              <a:t>15 credit hours x $214 = $3,210 tuition per semester</a:t>
            </a:r>
          </a:p>
          <a:p>
            <a:pPr lvl="1"/>
            <a:r>
              <a:rPr lang="en-US" dirty="0">
                <a:solidFill>
                  <a:schemeClr val="tx1"/>
                </a:solidFill>
              </a:rPr>
              <a:t>6 credit hours x $214 = $1,284 tuition per semester</a:t>
            </a:r>
          </a:p>
        </p:txBody>
      </p:sp>
      <p:pic>
        <p:nvPicPr>
          <p:cNvPr id="4" name="Recorded Sound">
            <a:hlinkClick r:id="" action="ppaction://media"/>
            <a:extLst>
              <a:ext uri="{FF2B5EF4-FFF2-40B4-BE49-F238E27FC236}">
                <a16:creationId xmlns:a16="http://schemas.microsoft.com/office/drawing/2014/main" id="{216BD8F5-0520-4CC9-8095-C937657AE2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273" y="6197600"/>
            <a:ext cx="406400" cy="406400"/>
          </a:xfrm>
          <a:prstGeom prst="rect">
            <a:avLst/>
          </a:prstGeom>
        </p:spPr>
      </p:pic>
    </p:spTree>
    <p:extLst>
      <p:ext uri="{BB962C8B-B14F-4D97-AF65-F5344CB8AC3E}">
        <p14:creationId xmlns:p14="http://schemas.microsoft.com/office/powerpoint/2010/main" val="15670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2786-8378-45AD-86A8-1085AD78C006}"/>
              </a:ext>
            </a:extLst>
          </p:cNvPr>
          <p:cNvSpPr>
            <a:spLocks noGrp="1"/>
          </p:cNvSpPr>
          <p:nvPr>
            <p:ph type="title"/>
          </p:nvPr>
        </p:nvSpPr>
        <p:spPr>
          <a:xfrm>
            <a:off x="7356761" y="2133601"/>
            <a:ext cx="4738254" cy="2078182"/>
          </a:xfrm>
        </p:spPr>
        <p:txBody>
          <a:bodyPr vert="horz" lIns="91440" tIns="45720" rIns="91440" bIns="45720" rtlCol="0" anchor="b">
            <a:normAutofit/>
          </a:bodyPr>
          <a:lstStyle/>
          <a:p>
            <a:pPr algn="ct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Chattahoochee Technical college tuition</a:t>
            </a:r>
          </a:p>
        </p:txBody>
      </p:sp>
      <p:sp>
        <p:nvSpPr>
          <p:cNvPr id="5" name="Rectangle 4">
            <a:extLst>
              <a:ext uri="{FF2B5EF4-FFF2-40B4-BE49-F238E27FC236}">
                <a16:creationId xmlns:a16="http://schemas.microsoft.com/office/drawing/2014/main" id="{15529BDF-AE78-4743-9476-1D0F960AE6D0}"/>
              </a:ext>
            </a:extLst>
          </p:cNvPr>
          <p:cNvSpPr/>
          <p:nvPr/>
        </p:nvSpPr>
        <p:spPr>
          <a:xfrm>
            <a:off x="985065" y="6410006"/>
            <a:ext cx="10694253" cy="261610"/>
          </a:xfrm>
          <a:prstGeom prst="rect">
            <a:avLst/>
          </a:prstGeom>
        </p:spPr>
        <p:txBody>
          <a:bodyPr wrap="square">
            <a:spAutoFit/>
          </a:bodyPr>
          <a:lstStyle/>
          <a:p>
            <a:r>
              <a:rPr lang="en-US" sz="1100" dirty="0"/>
              <a:t>https://chattahoocheetech.smartcatalogiq.com/2021-2022/General-Catalog/Tuition-and-Fees</a:t>
            </a:r>
          </a:p>
        </p:txBody>
      </p:sp>
      <p:pic>
        <p:nvPicPr>
          <p:cNvPr id="3" name="Recorded Sound">
            <a:hlinkClick r:id="" action="ppaction://media"/>
            <a:extLst>
              <a:ext uri="{FF2B5EF4-FFF2-40B4-BE49-F238E27FC236}">
                <a16:creationId xmlns:a16="http://schemas.microsoft.com/office/drawing/2014/main" id="{661A421E-F5F8-434B-87F3-ED11DA2B7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988" y="6265216"/>
            <a:ext cx="406400" cy="406400"/>
          </a:xfrm>
          <a:prstGeom prst="rect">
            <a:avLst/>
          </a:prstGeom>
        </p:spPr>
      </p:pic>
      <p:sp>
        <p:nvSpPr>
          <p:cNvPr id="9" name="Content Placeholder 8">
            <a:extLst>
              <a:ext uri="{FF2B5EF4-FFF2-40B4-BE49-F238E27FC236}">
                <a16:creationId xmlns:a16="http://schemas.microsoft.com/office/drawing/2014/main" id="{B51B31A1-2C98-E722-B6B9-E25DA7455AF3}"/>
              </a:ext>
            </a:extLst>
          </p:cNvPr>
          <p:cNvSpPr>
            <a:spLocks noGrp="1"/>
          </p:cNvSpPr>
          <p:nvPr>
            <p:ph idx="1"/>
          </p:nvPr>
        </p:nvSpPr>
        <p:spPr/>
        <p:txBody>
          <a:bodyPr/>
          <a:lstStyle/>
          <a:p>
            <a:endParaRPr lang="en-US" dirty="0"/>
          </a:p>
        </p:txBody>
      </p:sp>
      <p:pic>
        <p:nvPicPr>
          <p:cNvPr id="11" name="Picture 10">
            <a:extLst>
              <a:ext uri="{FF2B5EF4-FFF2-40B4-BE49-F238E27FC236}">
                <a16:creationId xmlns:a16="http://schemas.microsoft.com/office/drawing/2014/main" id="{441A1189-F5EC-65EE-0934-3F536544203E}"/>
              </a:ext>
            </a:extLst>
          </p:cNvPr>
          <p:cNvPicPr>
            <a:picLocks noChangeAspect="1"/>
          </p:cNvPicPr>
          <p:nvPr/>
        </p:nvPicPr>
        <p:blipFill>
          <a:blip r:embed="rId7"/>
          <a:stretch>
            <a:fillRect/>
          </a:stretch>
        </p:blipFill>
        <p:spPr>
          <a:xfrm>
            <a:off x="749185" y="740362"/>
            <a:ext cx="6586932" cy="5047494"/>
          </a:xfrm>
          <a:prstGeom prst="rect">
            <a:avLst/>
          </a:prstGeom>
        </p:spPr>
      </p:pic>
      <p:sp>
        <p:nvSpPr>
          <p:cNvPr id="7" name="Rectangle 6">
            <a:extLst>
              <a:ext uri="{FF2B5EF4-FFF2-40B4-BE49-F238E27FC236}">
                <a16:creationId xmlns:a16="http://schemas.microsoft.com/office/drawing/2014/main" id="{8F213C01-754D-481F-A1BF-6EDA438882E3}"/>
              </a:ext>
            </a:extLst>
          </p:cNvPr>
          <p:cNvSpPr/>
          <p:nvPr/>
        </p:nvSpPr>
        <p:spPr>
          <a:xfrm>
            <a:off x="749185" y="5490844"/>
            <a:ext cx="6111352" cy="301455"/>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14B7A9-7DE8-4AAC-A6E7-C9E65F514219}"/>
              </a:ext>
            </a:extLst>
          </p:cNvPr>
          <p:cNvSpPr/>
          <p:nvPr/>
        </p:nvSpPr>
        <p:spPr>
          <a:xfrm>
            <a:off x="749185" y="4570583"/>
            <a:ext cx="6111352" cy="301455"/>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7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4C41-0CCE-491D-8211-D0B97157A0AF}"/>
              </a:ext>
            </a:extLst>
          </p:cNvPr>
          <p:cNvSpPr>
            <a:spLocks noGrp="1"/>
          </p:cNvSpPr>
          <p:nvPr>
            <p:ph type="title"/>
          </p:nvPr>
        </p:nvSpPr>
        <p:spPr>
          <a:xfrm>
            <a:off x="974179" y="714375"/>
            <a:ext cx="3332955" cy="5076826"/>
          </a:xfrm>
        </p:spPr>
        <p:txBody>
          <a:bodyPr anchor="ctr">
            <a:normAutofit/>
          </a:bodyPr>
          <a:lstStyle/>
          <a:p>
            <a:r>
              <a:rPr lang="en-US" sz="3700"/>
              <a:t>Dual Enrollment</a:t>
            </a:r>
          </a:p>
        </p:txBody>
      </p:sp>
      <p:sp>
        <p:nvSpPr>
          <p:cNvPr id="5"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A76C51CD-A4A4-48E6-9DA9-977D1FDFCED9}"/>
              </a:ext>
            </a:extLst>
          </p:cNvPr>
          <p:cNvSpPr>
            <a:spLocks noGrp="1"/>
          </p:cNvSpPr>
          <p:nvPr>
            <p:ph idx="1"/>
          </p:nvPr>
        </p:nvSpPr>
        <p:spPr>
          <a:xfrm>
            <a:off x="4973046" y="714375"/>
            <a:ext cx="6253751" cy="5076825"/>
          </a:xfrm>
        </p:spPr>
        <p:txBody>
          <a:bodyPr>
            <a:normAutofit/>
          </a:bodyPr>
          <a:lstStyle/>
          <a:p>
            <a:r>
              <a:rPr lang="en-US" dirty="0">
                <a:solidFill>
                  <a:schemeClr val="tx1"/>
                </a:solidFill>
              </a:rPr>
              <a:t>High School students can take college classes at no cost regardless of immigration status</a:t>
            </a:r>
          </a:p>
          <a:p>
            <a:r>
              <a:rPr lang="en-US" dirty="0">
                <a:solidFill>
                  <a:schemeClr val="tx1"/>
                </a:solidFill>
              </a:rPr>
              <a:t>Students can earn both high school and college credit </a:t>
            </a:r>
          </a:p>
          <a:p>
            <a:r>
              <a:rPr lang="en-US" dirty="0">
                <a:solidFill>
                  <a:schemeClr val="tx1"/>
                </a:solidFill>
              </a:rPr>
              <a:t>Students will graduate high school with college credits</a:t>
            </a:r>
          </a:p>
          <a:p>
            <a:r>
              <a:rPr lang="en-US" dirty="0">
                <a:solidFill>
                  <a:schemeClr val="tx1"/>
                </a:solidFill>
              </a:rPr>
              <a:t>If you are interested in Dual Enrollment, please speak with your School Counselor</a:t>
            </a:r>
          </a:p>
          <a:p>
            <a:r>
              <a:rPr lang="en-US" dirty="0">
                <a:solidFill>
                  <a:schemeClr val="tx1"/>
                </a:solidFill>
              </a:rPr>
              <a:t>For more info: </a:t>
            </a:r>
            <a:r>
              <a:rPr lang="en-US" dirty="0">
                <a:solidFill>
                  <a:schemeClr val="tx1"/>
                </a:solidFill>
                <a:hlinkClick r:id="rId6"/>
              </a:rPr>
              <a:t>https://www.gafutures.org/hope-state-aid-programs/scholarships-grants/dual-enrollment/frequently-asked-questions/</a:t>
            </a:r>
            <a:endParaRPr lang="en-US" dirty="0">
              <a:solidFill>
                <a:schemeClr val="tx1"/>
              </a:solidFill>
            </a:endParaRPr>
          </a:p>
          <a:p>
            <a:r>
              <a:rPr lang="en-US" dirty="0">
                <a:solidFill>
                  <a:schemeClr val="tx1"/>
                </a:solidFill>
              </a:rPr>
              <a:t>Osborne High School Dual Enrollment Info: </a:t>
            </a:r>
            <a:r>
              <a:rPr lang="en-US" dirty="0">
                <a:hlinkClick r:id="rId7"/>
              </a:rPr>
              <a:t>https://osbornecounseling.wixsite.com/ohscounseling/dual-enrollment</a:t>
            </a:r>
            <a:endParaRPr lang="en-US" dirty="0">
              <a:solidFill>
                <a:schemeClr val="tx1"/>
              </a:solidFill>
            </a:endParaRPr>
          </a:p>
        </p:txBody>
      </p:sp>
      <p:pic>
        <p:nvPicPr>
          <p:cNvPr id="4" name="Recorded Sound">
            <a:hlinkClick r:id="" action="ppaction://media"/>
            <a:extLst>
              <a:ext uri="{FF2B5EF4-FFF2-40B4-BE49-F238E27FC236}">
                <a16:creationId xmlns:a16="http://schemas.microsoft.com/office/drawing/2014/main" id="{C5E9D7D3-63BA-4E87-B0B4-B8B1AE2C80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3273" y="6239164"/>
            <a:ext cx="406400" cy="406400"/>
          </a:xfrm>
          <a:prstGeom prst="rect">
            <a:avLst/>
          </a:prstGeom>
        </p:spPr>
      </p:pic>
    </p:spTree>
    <p:extLst>
      <p:ext uri="{BB962C8B-B14F-4D97-AF65-F5344CB8AC3E}">
        <p14:creationId xmlns:p14="http://schemas.microsoft.com/office/powerpoint/2010/main" val="2998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FEDAF1-1248-4790-88F5-F4FD32525688}"/>
              </a:ext>
            </a:extLst>
          </p:cNvPr>
          <p:cNvSpPr>
            <a:spLocks noGrp="1"/>
          </p:cNvSpPr>
          <p:nvPr>
            <p:ph type="title"/>
          </p:nvPr>
        </p:nvSpPr>
        <p:spPr>
          <a:xfrm>
            <a:off x="1141413" y="609600"/>
            <a:ext cx="9905998" cy="1173480"/>
          </a:xfrm>
        </p:spPr>
        <p:txBody>
          <a:bodyPr>
            <a:normAutofit/>
          </a:bodyPr>
          <a:lstStyle/>
          <a:p>
            <a:pPr algn="ctr"/>
            <a:r>
              <a:rPr lang="en-US" sz="4000" dirty="0"/>
              <a:t>Who are the </a:t>
            </a:r>
            <a:r>
              <a:rPr lang="en-US" sz="4000" dirty="0" err="1"/>
              <a:t>DREAM</a:t>
            </a:r>
            <a:r>
              <a:rPr lang="en-US" dirty="0" err="1"/>
              <a:t>ers</a:t>
            </a:r>
            <a:r>
              <a:rPr lang="en-US" sz="4000" dirty="0"/>
              <a:t>?</a:t>
            </a:r>
          </a:p>
        </p:txBody>
      </p:sp>
      <p:sp>
        <p:nvSpPr>
          <p:cNvPr id="3" name="Content Placeholder 2">
            <a:extLst>
              <a:ext uri="{FF2B5EF4-FFF2-40B4-BE49-F238E27FC236}">
                <a16:creationId xmlns:a16="http://schemas.microsoft.com/office/drawing/2014/main" id="{0AE32300-20A4-4775-84CB-7D13E5F88B68}"/>
              </a:ext>
            </a:extLst>
          </p:cNvPr>
          <p:cNvSpPr>
            <a:spLocks noGrp="1"/>
          </p:cNvSpPr>
          <p:nvPr>
            <p:ph idx="1"/>
          </p:nvPr>
        </p:nvSpPr>
        <p:spPr>
          <a:xfrm>
            <a:off x="1141413" y="2666999"/>
            <a:ext cx="9905998" cy="3124201"/>
          </a:xfrm>
        </p:spPr>
        <p:txBody>
          <a:bodyPr>
            <a:normAutofit/>
          </a:bodyPr>
          <a:lstStyle/>
          <a:p>
            <a:r>
              <a:rPr lang="en-US" sz="2800" dirty="0" err="1"/>
              <a:t>DREAMer</a:t>
            </a:r>
            <a:r>
              <a:rPr lang="en-US" sz="2800" dirty="0"/>
              <a:t> refers to a person living in the US without official authorization since coming to the country as a minor</a:t>
            </a:r>
          </a:p>
          <a:p>
            <a:r>
              <a:rPr lang="en-US" sz="2800" dirty="0" err="1"/>
              <a:t>DREAMers</a:t>
            </a:r>
            <a:r>
              <a:rPr lang="en-US" sz="2800" dirty="0"/>
              <a:t> may be DACA recipients or they may be eligible to receive DACA but have not applied</a:t>
            </a:r>
          </a:p>
        </p:txBody>
      </p:sp>
      <p:pic>
        <p:nvPicPr>
          <p:cNvPr id="4" name="Recorded Sound">
            <a:hlinkClick r:id="" action="ppaction://media"/>
            <a:extLst>
              <a:ext uri="{FF2B5EF4-FFF2-40B4-BE49-F238E27FC236}">
                <a16:creationId xmlns:a16="http://schemas.microsoft.com/office/drawing/2014/main" id="{D7F8632A-694D-4BC4-A972-15C961FCE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9114" y="6255438"/>
            <a:ext cx="406400" cy="406400"/>
          </a:xfrm>
          <a:prstGeom prst="rect">
            <a:avLst/>
          </a:prstGeom>
        </p:spPr>
      </p:pic>
    </p:spTree>
    <p:extLst>
      <p:ext uri="{BB962C8B-B14F-4D97-AF65-F5344CB8AC3E}">
        <p14:creationId xmlns:p14="http://schemas.microsoft.com/office/powerpoint/2010/main" val="253994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B7CA-5F65-4C00-AE4B-E0599A29D610}"/>
              </a:ext>
            </a:extLst>
          </p:cNvPr>
          <p:cNvSpPr>
            <a:spLocks noGrp="1"/>
          </p:cNvSpPr>
          <p:nvPr>
            <p:ph type="title"/>
          </p:nvPr>
        </p:nvSpPr>
        <p:spPr>
          <a:xfrm>
            <a:off x="974179" y="714375"/>
            <a:ext cx="3332955" cy="5076826"/>
          </a:xfrm>
        </p:spPr>
        <p:txBody>
          <a:bodyPr anchor="ctr">
            <a:normAutofit/>
          </a:bodyPr>
          <a:lstStyle/>
          <a:p>
            <a:r>
              <a:rPr lang="en-US" sz="4000"/>
              <a:t>Modern States: “Freshman year for free”</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C2A37BEC-B309-4C00-8A3B-BBF1E42550DD}"/>
              </a:ext>
            </a:extLst>
          </p:cNvPr>
          <p:cNvSpPr>
            <a:spLocks noGrp="1"/>
          </p:cNvSpPr>
          <p:nvPr>
            <p:ph idx="1"/>
          </p:nvPr>
        </p:nvSpPr>
        <p:spPr>
          <a:xfrm>
            <a:off x="4973046" y="714375"/>
            <a:ext cx="6253751" cy="5076825"/>
          </a:xfrm>
        </p:spPr>
        <p:txBody>
          <a:bodyPr>
            <a:normAutofit/>
          </a:bodyPr>
          <a:lstStyle/>
          <a:p>
            <a:r>
              <a:rPr lang="en-US" dirty="0">
                <a:solidFill>
                  <a:schemeClr val="tx1"/>
                </a:solidFill>
              </a:rPr>
              <a:t>Students can enroll in FREE core classes (Math, Science, Social Studies, English) online that teach subject material at your own pace</a:t>
            </a:r>
          </a:p>
          <a:p>
            <a:pPr lvl="1"/>
            <a:r>
              <a:rPr lang="en-US" dirty="0">
                <a:solidFill>
                  <a:schemeClr val="tx1"/>
                </a:solidFill>
              </a:rPr>
              <a:t>Just need computer and internet access</a:t>
            </a:r>
          </a:p>
          <a:p>
            <a:r>
              <a:rPr lang="en-US" dirty="0">
                <a:solidFill>
                  <a:schemeClr val="tx1"/>
                </a:solidFill>
              </a:rPr>
              <a:t>After completion of the course, students can take the CLEP exam  (Cost is $97)</a:t>
            </a:r>
          </a:p>
          <a:p>
            <a:pPr lvl="1"/>
            <a:r>
              <a:rPr lang="en-US" dirty="0">
                <a:solidFill>
                  <a:schemeClr val="tx1"/>
                </a:solidFill>
              </a:rPr>
              <a:t>If the CLEP Exam is passed, students could be granted college credit by the college they enroll in</a:t>
            </a:r>
          </a:p>
          <a:p>
            <a:r>
              <a:rPr lang="en-US" dirty="0">
                <a:solidFill>
                  <a:schemeClr val="tx1"/>
                </a:solidFill>
              </a:rPr>
              <a:t>Could potentially earn credit for 8 college classes</a:t>
            </a:r>
          </a:p>
          <a:p>
            <a:r>
              <a:rPr lang="en-US" dirty="0">
                <a:solidFill>
                  <a:schemeClr val="tx1"/>
                </a:solidFill>
              </a:rPr>
              <a:t>Modern States Website: </a:t>
            </a:r>
            <a:r>
              <a:rPr lang="en-US" dirty="0">
                <a:solidFill>
                  <a:schemeClr val="tx1"/>
                </a:solidFill>
                <a:hlinkClick r:id="rId6"/>
              </a:rPr>
              <a:t>https://modernstates.org/</a:t>
            </a:r>
            <a:r>
              <a:rPr lang="en-US" dirty="0">
                <a:solidFill>
                  <a:schemeClr val="tx1"/>
                </a:solidFill>
              </a:rPr>
              <a:t> </a:t>
            </a:r>
          </a:p>
        </p:txBody>
      </p:sp>
      <p:pic>
        <p:nvPicPr>
          <p:cNvPr id="4" name="Recorded Sound">
            <a:hlinkClick r:id="" action="ppaction://media"/>
            <a:extLst>
              <a:ext uri="{FF2B5EF4-FFF2-40B4-BE49-F238E27FC236}">
                <a16:creationId xmlns:a16="http://schemas.microsoft.com/office/drawing/2014/main" id="{52AA566D-0E81-4F54-90A8-E569F52BC5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6062" y="6332557"/>
            <a:ext cx="406400" cy="406400"/>
          </a:xfrm>
          <a:prstGeom prst="rect">
            <a:avLst/>
          </a:prstGeom>
        </p:spPr>
      </p:pic>
    </p:spTree>
    <p:extLst>
      <p:ext uri="{BB962C8B-B14F-4D97-AF65-F5344CB8AC3E}">
        <p14:creationId xmlns:p14="http://schemas.microsoft.com/office/powerpoint/2010/main" val="233504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B9FA-D040-43D9-99D3-1F805EF3AB06}"/>
              </a:ext>
            </a:extLst>
          </p:cNvPr>
          <p:cNvSpPr>
            <a:spLocks noGrp="1"/>
          </p:cNvSpPr>
          <p:nvPr>
            <p:ph type="title"/>
          </p:nvPr>
        </p:nvSpPr>
        <p:spPr>
          <a:xfrm>
            <a:off x="974179" y="714375"/>
            <a:ext cx="3332955" cy="5076826"/>
          </a:xfrm>
        </p:spPr>
        <p:txBody>
          <a:bodyPr anchor="ctr">
            <a:normAutofit/>
          </a:bodyPr>
          <a:lstStyle/>
          <a:p>
            <a:r>
              <a:rPr lang="en-US" sz="4000" dirty="0"/>
              <a:t>Additional resources</a:t>
            </a:r>
          </a:p>
        </p:txBody>
      </p:sp>
      <p:sp>
        <p:nvSpPr>
          <p:cNvPr id="26" name="Rectangle 19">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1">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 name="Straight Connector 23">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5" name="Content Placeholder 2">
            <a:extLst>
              <a:ext uri="{FF2B5EF4-FFF2-40B4-BE49-F238E27FC236}">
                <a16:creationId xmlns:a16="http://schemas.microsoft.com/office/drawing/2014/main" id="{32AE46E2-DCD6-4775-ADA5-1F465F4878C0}"/>
              </a:ext>
            </a:extLst>
          </p:cNvPr>
          <p:cNvSpPr>
            <a:spLocks noGrp="1"/>
          </p:cNvSpPr>
          <p:nvPr>
            <p:ph idx="1"/>
          </p:nvPr>
        </p:nvSpPr>
        <p:spPr>
          <a:xfrm>
            <a:off x="4973046" y="714375"/>
            <a:ext cx="6253751" cy="5076825"/>
          </a:xfrm>
        </p:spPr>
        <p:txBody>
          <a:bodyPr>
            <a:normAutofit/>
          </a:bodyPr>
          <a:lstStyle/>
          <a:p>
            <a:r>
              <a:rPr lang="en-US" dirty="0">
                <a:solidFill>
                  <a:schemeClr val="tx1"/>
                </a:solidFill>
              </a:rPr>
              <a:t>Freedom University: </a:t>
            </a:r>
            <a:r>
              <a:rPr lang="en-US" dirty="0">
                <a:solidFill>
                  <a:schemeClr val="tx1"/>
                </a:solidFill>
                <a:hlinkClick r:id="rId6"/>
              </a:rPr>
              <a:t>https://freedom-university.org/home</a:t>
            </a:r>
            <a:endParaRPr lang="en-US" dirty="0">
              <a:solidFill>
                <a:schemeClr val="tx1"/>
              </a:solidFill>
            </a:endParaRPr>
          </a:p>
          <a:p>
            <a:r>
              <a:rPr lang="en-US">
                <a:solidFill>
                  <a:schemeClr val="tx1"/>
                </a:solidFill>
              </a:rPr>
              <a:t>Osborne </a:t>
            </a:r>
            <a:r>
              <a:rPr lang="en-US" dirty="0">
                <a:solidFill>
                  <a:schemeClr val="tx1"/>
                </a:solidFill>
              </a:rPr>
              <a:t>High School Counseling Website: </a:t>
            </a:r>
            <a:r>
              <a:rPr lang="en-US" dirty="0">
                <a:hlinkClick r:id="rId7"/>
              </a:rPr>
              <a:t>https://osbornecounseling.wixsite.com/ohscounseling</a:t>
            </a: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BC206861-DBA7-4ED9-BA06-D7B58CC5BA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9364" y="6197600"/>
            <a:ext cx="406400" cy="406400"/>
          </a:xfrm>
          <a:prstGeom prst="rect">
            <a:avLst/>
          </a:prstGeom>
        </p:spPr>
      </p:pic>
    </p:spTree>
    <p:extLst>
      <p:ext uri="{BB962C8B-B14F-4D97-AF65-F5344CB8AC3E}">
        <p14:creationId xmlns:p14="http://schemas.microsoft.com/office/powerpoint/2010/main" val="18295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86AC36-A0ED-4897-A9CF-700C412C1844}"/>
              </a:ext>
            </a:extLst>
          </p:cNvPr>
          <p:cNvSpPr>
            <a:spLocks noGrp="1"/>
          </p:cNvSpPr>
          <p:nvPr>
            <p:ph type="title"/>
          </p:nvPr>
        </p:nvSpPr>
        <p:spPr>
          <a:xfrm>
            <a:off x="1141413" y="609600"/>
            <a:ext cx="9905998" cy="1173480"/>
          </a:xfrm>
        </p:spPr>
        <p:txBody>
          <a:bodyPr>
            <a:normAutofit/>
          </a:bodyPr>
          <a:lstStyle/>
          <a:p>
            <a:pPr algn="ctr"/>
            <a:r>
              <a:rPr lang="en-US" dirty="0"/>
              <a:t>What does it mean to be an undocumented noncitizen?</a:t>
            </a:r>
          </a:p>
        </p:txBody>
      </p:sp>
      <p:sp>
        <p:nvSpPr>
          <p:cNvPr id="3" name="Content Placeholder 2">
            <a:extLst>
              <a:ext uri="{FF2B5EF4-FFF2-40B4-BE49-F238E27FC236}">
                <a16:creationId xmlns:a16="http://schemas.microsoft.com/office/drawing/2014/main" id="{FA9CB5E9-FF67-4CE1-835B-9C61AC77B384}"/>
              </a:ext>
            </a:extLst>
          </p:cNvPr>
          <p:cNvSpPr>
            <a:spLocks noGrp="1"/>
          </p:cNvSpPr>
          <p:nvPr>
            <p:ph idx="1"/>
          </p:nvPr>
        </p:nvSpPr>
        <p:spPr>
          <a:xfrm>
            <a:off x="1141413" y="2666999"/>
            <a:ext cx="9905998" cy="3124201"/>
          </a:xfrm>
        </p:spPr>
        <p:txBody>
          <a:bodyPr>
            <a:normAutofit/>
          </a:bodyPr>
          <a:lstStyle/>
          <a:p>
            <a:r>
              <a:rPr lang="en-US" dirty="0"/>
              <a:t>This refers to an individual who is residing in any given country without legal documentation</a:t>
            </a:r>
          </a:p>
          <a:p>
            <a:pPr lvl="1"/>
            <a:r>
              <a:rPr lang="en-US" dirty="0"/>
              <a:t>Undocumented noncitizens can come from any country</a:t>
            </a:r>
          </a:p>
          <a:p>
            <a:pPr lvl="1"/>
            <a:r>
              <a:rPr lang="en-US" dirty="0"/>
              <a:t>Ex. Someone who entered the United States without proper inspection and permission from the new country</a:t>
            </a:r>
          </a:p>
          <a:p>
            <a:pPr lvl="1"/>
            <a:r>
              <a:rPr lang="en-US" dirty="0"/>
              <a:t>Ex. Those who originally entered the United States with a Legal Visa that is no longer valid</a:t>
            </a:r>
          </a:p>
        </p:txBody>
      </p:sp>
      <p:pic>
        <p:nvPicPr>
          <p:cNvPr id="7" name="Recorded Sound">
            <a:hlinkClick r:id="" action="ppaction://media"/>
            <a:extLst>
              <a:ext uri="{FF2B5EF4-FFF2-40B4-BE49-F238E27FC236}">
                <a16:creationId xmlns:a16="http://schemas.microsoft.com/office/drawing/2014/main" id="{7B5A3506-73E3-491B-9BE3-3AE1E240A4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248" y="6243320"/>
            <a:ext cx="406400" cy="406400"/>
          </a:xfrm>
          <a:prstGeom prst="rect">
            <a:avLst/>
          </a:prstGeom>
        </p:spPr>
      </p:pic>
    </p:spTree>
    <p:extLst>
      <p:ext uri="{BB962C8B-B14F-4D97-AF65-F5344CB8AC3E}">
        <p14:creationId xmlns:p14="http://schemas.microsoft.com/office/powerpoint/2010/main" val="38165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F8F8-0D79-4B57-ADEC-E172F734BFDA}"/>
              </a:ext>
            </a:extLst>
          </p:cNvPr>
          <p:cNvSpPr>
            <a:spLocks noGrp="1"/>
          </p:cNvSpPr>
          <p:nvPr>
            <p:ph type="title"/>
          </p:nvPr>
        </p:nvSpPr>
        <p:spPr>
          <a:xfrm>
            <a:off x="1143001" y="474453"/>
            <a:ext cx="9905998" cy="494696"/>
          </a:xfrm>
        </p:spPr>
        <p:txBody>
          <a:bodyPr anchor="t">
            <a:normAutofit fontScale="90000"/>
          </a:bodyPr>
          <a:lstStyle/>
          <a:p>
            <a:pPr algn="ctr"/>
            <a:r>
              <a:rPr lang="en-US" sz="4000" dirty="0"/>
              <a:t>What is </a:t>
            </a:r>
            <a:r>
              <a:rPr lang="en-US" sz="4000" dirty="0" err="1"/>
              <a:t>daca</a:t>
            </a:r>
            <a:r>
              <a:rPr lang="en-US" sz="4000" dirty="0"/>
              <a:t>?</a:t>
            </a:r>
          </a:p>
        </p:txBody>
      </p:sp>
      <p:sp>
        <p:nvSpPr>
          <p:cNvPr id="3" name="Content Placeholder 2">
            <a:extLst>
              <a:ext uri="{FF2B5EF4-FFF2-40B4-BE49-F238E27FC236}">
                <a16:creationId xmlns:a16="http://schemas.microsoft.com/office/drawing/2014/main" id="{F1EE71C3-64BC-4304-B21B-22B9A9C32A7F}"/>
              </a:ext>
            </a:extLst>
          </p:cNvPr>
          <p:cNvSpPr>
            <a:spLocks noGrp="1"/>
          </p:cNvSpPr>
          <p:nvPr>
            <p:ph idx="1"/>
          </p:nvPr>
        </p:nvSpPr>
        <p:spPr>
          <a:xfrm>
            <a:off x="1141413" y="1306171"/>
            <a:ext cx="9905998" cy="4441477"/>
          </a:xfrm>
        </p:spPr>
        <p:txBody>
          <a:bodyPr>
            <a:normAutofit lnSpcReduction="10000"/>
          </a:bodyPr>
          <a:lstStyle/>
          <a:p>
            <a:r>
              <a:rPr lang="en-US" sz="1800" dirty="0"/>
              <a:t>Deferred Action for Childhood Arrivals: Immigration policy that allows individuals brought to the United States as a child to receive a renewable two-year period of deferred action from deportation and work towards receiving a work permit</a:t>
            </a:r>
          </a:p>
          <a:p>
            <a:pPr lvl="1"/>
            <a:r>
              <a:rPr lang="en-US" sz="1600" dirty="0"/>
              <a:t>A Court ruling on July 16, 2021 states that current DACA Recipients can submit renewal requests, but initial requests are not being process at this time</a:t>
            </a:r>
          </a:p>
          <a:p>
            <a:r>
              <a:rPr lang="en-US" sz="1800" dirty="0"/>
              <a:t>DACA can be renewed at this time- must be renewed every two years</a:t>
            </a:r>
          </a:p>
          <a:p>
            <a:pPr lvl="1"/>
            <a:r>
              <a:rPr lang="en-US" sz="1600" dirty="0"/>
              <a:t>Submit renewal request 4-6 months before DACA expiration</a:t>
            </a:r>
          </a:p>
          <a:p>
            <a:r>
              <a:rPr lang="en-US" sz="1800" dirty="0"/>
              <a:t>Resources about DACA:</a:t>
            </a:r>
          </a:p>
          <a:p>
            <a:pPr lvl="1"/>
            <a:r>
              <a:rPr lang="en-US" sz="1600" dirty="0"/>
              <a:t>Immigrant Legal Resource Center: </a:t>
            </a:r>
            <a:r>
              <a:rPr lang="en-US" sz="1600" dirty="0">
                <a:hlinkClick r:id="rId6"/>
              </a:rPr>
              <a:t>https://www.ilrc.org/</a:t>
            </a:r>
            <a:r>
              <a:rPr lang="en-US" sz="1600" dirty="0"/>
              <a:t> </a:t>
            </a:r>
          </a:p>
          <a:p>
            <a:pPr lvl="1"/>
            <a:r>
              <a:rPr lang="en-US" sz="1600" dirty="0"/>
              <a:t>DACA Initial Application Guide: </a:t>
            </a:r>
            <a:r>
              <a:rPr lang="en-US" sz="1600" dirty="0">
                <a:hlinkClick r:id="rId7"/>
              </a:rPr>
              <a:t>https://www.ilrc.org/daca-initial-app-guide</a:t>
            </a:r>
            <a:r>
              <a:rPr lang="en-US" sz="1600" dirty="0"/>
              <a:t> </a:t>
            </a:r>
          </a:p>
          <a:p>
            <a:pPr lvl="1"/>
            <a:r>
              <a:rPr lang="en-US" sz="1600" dirty="0"/>
              <a:t>DACA Renewal Guide: </a:t>
            </a:r>
            <a:r>
              <a:rPr lang="en-US" sz="1600" dirty="0">
                <a:hlinkClick r:id="rId8"/>
              </a:rPr>
              <a:t>https://www.ilrc.org/how-to-complete-a-daca-renewal</a:t>
            </a:r>
            <a:r>
              <a:rPr lang="en-US" sz="1600" dirty="0"/>
              <a:t> </a:t>
            </a:r>
          </a:p>
          <a:p>
            <a:r>
              <a:rPr lang="en-US" sz="1800" i="1" dirty="0">
                <a:solidFill>
                  <a:schemeClr val="bg2"/>
                </a:solidFill>
                <a:highlight>
                  <a:srgbClr val="FFFF00"/>
                </a:highlight>
              </a:rPr>
              <a:t>NOTE</a:t>
            </a:r>
            <a:r>
              <a:rPr lang="en-US" sz="1800" i="1" dirty="0"/>
              <a:t>: DACA policy is under ongoing court review. Always check with official sources (USCIS or ILRC) for current updates.</a:t>
            </a:r>
          </a:p>
          <a:p>
            <a:endParaRPr lang="en-US" sz="1800" dirty="0"/>
          </a:p>
          <a:p>
            <a:pPr lvl="1"/>
            <a:endParaRPr lang="en-US" sz="1600" dirty="0"/>
          </a:p>
        </p:txBody>
      </p:sp>
      <p:sp>
        <p:nvSpPr>
          <p:cNvPr id="16" name="Rectangle 10">
            <a:extLst>
              <a:ext uri="{FF2B5EF4-FFF2-40B4-BE49-F238E27FC236}">
                <a16:creationId xmlns:a16="http://schemas.microsoft.com/office/drawing/2014/main" id="{E88A2CF0-EEEA-4EBA-876E-6521DF75D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87297"/>
            <a:ext cx="12192000" cy="1570704"/>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23B8DCDE-0295-4B08-88C9-5E6D9560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287297"/>
            <a:ext cx="12192000" cy="466406"/>
          </a:xfrm>
          <a:prstGeom prst="rect">
            <a:avLst/>
          </a:prstGeom>
          <a:gradFill>
            <a:gsLst>
              <a:gs pos="0">
                <a:srgbClr val="0D0D0D"/>
              </a:gs>
              <a:gs pos="100000">
                <a:srgbClr val="0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 name="Straight Connector 14">
            <a:extLst>
              <a:ext uri="{FF2B5EF4-FFF2-40B4-BE49-F238E27FC236}">
                <a16:creationId xmlns:a16="http://schemas.microsoft.com/office/drawing/2014/main" id="{08757D1C-8139-4BDF-A28F-418158B4F7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87297"/>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pic>
        <p:nvPicPr>
          <p:cNvPr id="4" name="Recorded Sound">
            <a:hlinkClick r:id="" action="ppaction://media"/>
            <a:extLst>
              <a:ext uri="{FF2B5EF4-FFF2-40B4-BE49-F238E27FC236}">
                <a16:creationId xmlns:a16="http://schemas.microsoft.com/office/drawing/2014/main" id="{77F76FAB-B7B8-40B4-838F-B5C1E59B92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307" y="6306241"/>
            <a:ext cx="406400" cy="406400"/>
          </a:xfrm>
          <a:prstGeom prst="rect">
            <a:avLst/>
          </a:prstGeom>
        </p:spPr>
      </p:pic>
    </p:spTree>
    <p:extLst>
      <p:ext uri="{BB962C8B-B14F-4D97-AF65-F5344CB8AC3E}">
        <p14:creationId xmlns:p14="http://schemas.microsoft.com/office/powerpoint/2010/main" val="403195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85B68E-CBF1-4897-9613-B5F76FF87010}"/>
              </a:ext>
            </a:extLst>
          </p:cNvPr>
          <p:cNvSpPr>
            <a:spLocks noGrp="1"/>
          </p:cNvSpPr>
          <p:nvPr>
            <p:ph type="title"/>
          </p:nvPr>
        </p:nvSpPr>
        <p:spPr>
          <a:xfrm>
            <a:off x="1141413" y="609600"/>
            <a:ext cx="9905998" cy="1173480"/>
          </a:xfrm>
        </p:spPr>
        <p:txBody>
          <a:bodyPr>
            <a:normAutofit/>
          </a:bodyPr>
          <a:lstStyle/>
          <a:p>
            <a:pPr algn="ctr">
              <a:lnSpc>
                <a:spcPct val="90000"/>
              </a:lnSpc>
            </a:pPr>
            <a:r>
              <a:rPr lang="en-US" dirty="0"/>
              <a:t>Family Educational Rights and Privacy Act </a:t>
            </a:r>
            <a:br>
              <a:rPr lang="en-US" dirty="0"/>
            </a:br>
            <a:r>
              <a:rPr lang="en-US" dirty="0"/>
              <a:t>(FERPA)</a:t>
            </a:r>
          </a:p>
        </p:txBody>
      </p:sp>
      <p:sp>
        <p:nvSpPr>
          <p:cNvPr id="3" name="Content Placeholder 2">
            <a:extLst>
              <a:ext uri="{FF2B5EF4-FFF2-40B4-BE49-F238E27FC236}">
                <a16:creationId xmlns:a16="http://schemas.microsoft.com/office/drawing/2014/main" id="{E9168C3B-064F-4846-B778-021A9075CC65}"/>
              </a:ext>
            </a:extLst>
          </p:cNvPr>
          <p:cNvSpPr>
            <a:spLocks noGrp="1"/>
          </p:cNvSpPr>
          <p:nvPr>
            <p:ph idx="1"/>
          </p:nvPr>
        </p:nvSpPr>
        <p:spPr>
          <a:xfrm>
            <a:off x="1141413" y="2666999"/>
            <a:ext cx="9905998" cy="3124201"/>
          </a:xfrm>
        </p:spPr>
        <p:txBody>
          <a:bodyPr>
            <a:normAutofit/>
          </a:bodyPr>
          <a:lstStyle/>
          <a:p>
            <a:r>
              <a:rPr lang="en-US" sz="2400" dirty="0"/>
              <a:t>Federal law that protects the privacy of student education records</a:t>
            </a:r>
          </a:p>
          <a:p>
            <a:r>
              <a:rPr lang="en-US" sz="2400" dirty="0"/>
              <a:t>School officials </a:t>
            </a:r>
            <a:r>
              <a:rPr lang="en-US" sz="2400" u="sng" dirty="0"/>
              <a:t>cannot</a:t>
            </a:r>
            <a:r>
              <a:rPr lang="en-US" sz="2400" dirty="0"/>
              <a:t> disclose immigration status about students without their express permission</a:t>
            </a:r>
          </a:p>
          <a:p>
            <a:r>
              <a:rPr lang="en-US" sz="2400" dirty="0"/>
              <a:t>If you are a </a:t>
            </a:r>
            <a:r>
              <a:rPr lang="en-US" sz="2400" dirty="0" err="1"/>
              <a:t>DREAMer</a:t>
            </a:r>
            <a:r>
              <a:rPr lang="en-US" sz="2400" dirty="0"/>
              <a:t> (i.e. you are a DACA recipient or are an </a:t>
            </a:r>
            <a:r>
              <a:rPr lang="en-US" sz="2400"/>
              <a:t>undocumented noncitizen), </a:t>
            </a:r>
            <a:r>
              <a:rPr lang="en-US" sz="2400" dirty="0"/>
              <a:t>please speak with your School Counselor about opportunities</a:t>
            </a:r>
          </a:p>
          <a:p>
            <a:pPr lvl="1"/>
            <a:r>
              <a:rPr lang="en-US" sz="2000" u="sng" dirty="0"/>
              <a:t>That information will not be shared! </a:t>
            </a:r>
          </a:p>
        </p:txBody>
      </p:sp>
      <p:pic>
        <p:nvPicPr>
          <p:cNvPr id="5" name="Recorded Sound">
            <a:hlinkClick r:id="" action="ppaction://media"/>
            <a:extLst>
              <a:ext uri="{FF2B5EF4-FFF2-40B4-BE49-F238E27FC236}">
                <a16:creationId xmlns:a16="http://schemas.microsoft.com/office/drawing/2014/main" id="{FA0DBD09-0CE5-407F-9A5D-3152786104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1536" y="6188456"/>
            <a:ext cx="406400" cy="406400"/>
          </a:xfrm>
          <a:prstGeom prst="rect">
            <a:avLst/>
          </a:prstGeom>
        </p:spPr>
      </p:pic>
    </p:spTree>
    <p:extLst>
      <p:ext uri="{BB962C8B-B14F-4D97-AF65-F5344CB8AC3E}">
        <p14:creationId xmlns:p14="http://schemas.microsoft.com/office/powerpoint/2010/main" val="400466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Freeform: Shape 11">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3B681-6CEF-47DC-83E5-7085287A9E0D}"/>
              </a:ext>
            </a:extLst>
          </p:cNvPr>
          <p:cNvSpPr>
            <a:spLocks noGrp="1"/>
          </p:cNvSpPr>
          <p:nvPr>
            <p:ph type="title"/>
          </p:nvPr>
        </p:nvSpPr>
        <p:spPr>
          <a:xfrm>
            <a:off x="962022" y="643467"/>
            <a:ext cx="4340023" cy="5571064"/>
          </a:xfrm>
        </p:spPr>
        <p:txBody>
          <a:bodyPr anchor="ctr">
            <a:normAutofit/>
          </a:bodyPr>
          <a:lstStyle/>
          <a:p>
            <a:r>
              <a:rPr lang="en-US" sz="4400" dirty="0"/>
              <a:t>Georgia policies on attending college</a:t>
            </a:r>
          </a:p>
        </p:txBody>
      </p:sp>
      <p:sp>
        <p:nvSpPr>
          <p:cNvPr id="3" name="Content Placeholder 2">
            <a:extLst>
              <a:ext uri="{FF2B5EF4-FFF2-40B4-BE49-F238E27FC236}">
                <a16:creationId xmlns:a16="http://schemas.microsoft.com/office/drawing/2014/main" id="{C1FBD1AC-7872-409A-A976-8A2CE3332EE6}"/>
              </a:ext>
            </a:extLst>
          </p:cNvPr>
          <p:cNvSpPr>
            <a:spLocks noGrp="1"/>
          </p:cNvSpPr>
          <p:nvPr>
            <p:ph idx="1"/>
          </p:nvPr>
        </p:nvSpPr>
        <p:spPr>
          <a:xfrm>
            <a:off x="6096000" y="643467"/>
            <a:ext cx="6096000" cy="5571064"/>
          </a:xfrm>
        </p:spPr>
        <p:txBody>
          <a:bodyPr>
            <a:normAutofit/>
          </a:bodyPr>
          <a:lstStyle/>
          <a:p>
            <a:r>
              <a:rPr lang="en-US" dirty="0"/>
              <a:t>Only three colleges in the state of Georgia do not accept </a:t>
            </a:r>
            <a:r>
              <a:rPr lang="en-US" dirty="0" err="1"/>
              <a:t>DREAMers</a:t>
            </a:r>
            <a:endParaRPr lang="en-US" dirty="0"/>
          </a:p>
          <a:p>
            <a:pPr lvl="1"/>
            <a:r>
              <a:rPr lang="en-US" dirty="0"/>
              <a:t>University of Georgia</a:t>
            </a:r>
          </a:p>
          <a:p>
            <a:pPr lvl="1"/>
            <a:r>
              <a:rPr lang="en-US" dirty="0"/>
              <a:t>Georgia College and State University (GCSU)</a:t>
            </a:r>
          </a:p>
          <a:p>
            <a:pPr lvl="1"/>
            <a:r>
              <a:rPr lang="en-US" dirty="0"/>
              <a:t>Georgia Tech</a:t>
            </a:r>
          </a:p>
          <a:p>
            <a:r>
              <a:rPr lang="en-US" dirty="0"/>
              <a:t>All other public colleges in Georgia may admit undocumented students, but will charge out-of-state or international tuition</a:t>
            </a:r>
          </a:p>
        </p:txBody>
      </p:sp>
      <p:pic>
        <p:nvPicPr>
          <p:cNvPr id="8" name="Recorded Sound">
            <a:hlinkClick r:id="" action="ppaction://media"/>
            <a:extLst>
              <a:ext uri="{FF2B5EF4-FFF2-40B4-BE49-F238E27FC236}">
                <a16:creationId xmlns:a16="http://schemas.microsoft.com/office/drawing/2014/main" id="{3B38D7AD-BAFE-48FC-9B41-276F3D7B3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016" y="6214531"/>
            <a:ext cx="406400" cy="406400"/>
          </a:xfrm>
          <a:prstGeom prst="rect">
            <a:avLst/>
          </a:prstGeom>
        </p:spPr>
      </p:pic>
    </p:spTree>
    <p:extLst>
      <p:ext uri="{BB962C8B-B14F-4D97-AF65-F5344CB8AC3E}">
        <p14:creationId xmlns:p14="http://schemas.microsoft.com/office/powerpoint/2010/main" val="17090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16A5-73A6-459D-B7F6-E9A7D4D849DB}"/>
              </a:ext>
            </a:extLst>
          </p:cNvPr>
          <p:cNvSpPr>
            <a:spLocks noGrp="1"/>
          </p:cNvSpPr>
          <p:nvPr>
            <p:ph type="title"/>
          </p:nvPr>
        </p:nvSpPr>
        <p:spPr>
          <a:xfrm>
            <a:off x="1141413" y="609600"/>
            <a:ext cx="9905998" cy="1468582"/>
          </a:xfrm>
        </p:spPr>
        <p:txBody>
          <a:bodyPr>
            <a:normAutofit/>
          </a:bodyPr>
          <a:lstStyle/>
          <a:p>
            <a:pPr algn="ctr"/>
            <a:r>
              <a:rPr lang="en-US" sz="4000" b="1" dirty="0"/>
              <a:t>What does this mean?</a:t>
            </a:r>
          </a:p>
        </p:txBody>
      </p:sp>
      <p:graphicFrame>
        <p:nvGraphicFramePr>
          <p:cNvPr id="5" name="Content Placeholder 2">
            <a:extLst>
              <a:ext uri="{FF2B5EF4-FFF2-40B4-BE49-F238E27FC236}">
                <a16:creationId xmlns:a16="http://schemas.microsoft.com/office/drawing/2014/main" id="{5BA24349-35EB-4FC8-8A75-464408ADB546}"/>
              </a:ext>
            </a:extLst>
          </p:cNvPr>
          <p:cNvGraphicFramePr>
            <a:graphicFrameLocks noGrp="1"/>
          </p:cNvGraphicFramePr>
          <p:nvPr>
            <p:ph idx="1"/>
            <p:extLst>
              <p:ext uri="{D42A27DB-BD31-4B8C-83A1-F6EECF244321}">
                <p14:modId xmlns:p14="http://schemas.microsoft.com/office/powerpoint/2010/main" val="1890529214"/>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Recorded Sound">
            <a:hlinkClick r:id="" action="ppaction://media"/>
            <a:extLst>
              <a:ext uri="{FF2B5EF4-FFF2-40B4-BE49-F238E27FC236}">
                <a16:creationId xmlns:a16="http://schemas.microsoft.com/office/drawing/2014/main" id="{00928A4D-70DA-4DA3-A959-40BF8408E6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1808" y="6188456"/>
            <a:ext cx="406400" cy="406400"/>
          </a:xfrm>
          <a:prstGeom prst="rect">
            <a:avLst/>
          </a:prstGeom>
        </p:spPr>
      </p:pic>
    </p:spTree>
    <p:extLst>
      <p:ext uri="{BB962C8B-B14F-4D97-AF65-F5344CB8AC3E}">
        <p14:creationId xmlns:p14="http://schemas.microsoft.com/office/powerpoint/2010/main" val="867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1F48-1B6C-4575-9017-D33232C351E6}"/>
              </a:ext>
            </a:extLst>
          </p:cNvPr>
          <p:cNvSpPr>
            <a:spLocks noGrp="1"/>
          </p:cNvSpPr>
          <p:nvPr>
            <p:ph type="title"/>
          </p:nvPr>
        </p:nvSpPr>
        <p:spPr>
          <a:xfrm>
            <a:off x="1141413" y="609600"/>
            <a:ext cx="9905998" cy="990598"/>
          </a:xfrm>
        </p:spPr>
        <p:txBody>
          <a:bodyPr anchor="t">
            <a:normAutofit/>
          </a:bodyPr>
          <a:lstStyle/>
          <a:p>
            <a:pPr algn="ctr"/>
            <a:r>
              <a:rPr lang="en-US" sz="4000"/>
              <a:t>FAFSA</a:t>
            </a:r>
          </a:p>
        </p:txBody>
      </p:sp>
      <p:sp>
        <p:nvSpPr>
          <p:cNvPr id="3" name="Content Placeholder 2">
            <a:extLst>
              <a:ext uri="{FF2B5EF4-FFF2-40B4-BE49-F238E27FC236}">
                <a16:creationId xmlns:a16="http://schemas.microsoft.com/office/drawing/2014/main" id="{719E5A5E-FC2B-4444-9358-A1AFE61CB18E}"/>
              </a:ext>
            </a:extLst>
          </p:cNvPr>
          <p:cNvSpPr>
            <a:spLocks noGrp="1"/>
          </p:cNvSpPr>
          <p:nvPr>
            <p:ph idx="1"/>
          </p:nvPr>
        </p:nvSpPr>
        <p:spPr>
          <a:xfrm>
            <a:off x="1141413" y="1433948"/>
            <a:ext cx="9905998" cy="3957319"/>
          </a:xfrm>
        </p:spPr>
        <p:txBody>
          <a:bodyPr>
            <a:normAutofit lnSpcReduction="10000"/>
          </a:bodyPr>
          <a:lstStyle/>
          <a:p>
            <a:pPr>
              <a:lnSpc>
                <a:spcPct val="90000"/>
              </a:lnSpc>
            </a:pPr>
            <a:r>
              <a:rPr lang="en-US" sz="1800" dirty="0"/>
              <a:t>Free Application for Federal Student Aid- Can be completed after October 1</a:t>
            </a:r>
            <a:r>
              <a:rPr lang="en-US" sz="1800" baseline="30000" dirty="0"/>
              <a:t>st</a:t>
            </a:r>
            <a:r>
              <a:rPr lang="en-US" sz="1800" dirty="0"/>
              <a:t> of senior year to become eligible for federal aid, state aid, and financial aid at college</a:t>
            </a:r>
          </a:p>
          <a:p>
            <a:pPr lvl="1">
              <a:lnSpc>
                <a:spcPct val="90000"/>
              </a:lnSpc>
            </a:pPr>
            <a:r>
              <a:rPr lang="en-US" dirty="0">
                <a:hlinkClick r:id="rId6">
                  <a:extLst>
                    <a:ext uri="{A12FA001-AC4F-418D-AE19-62706E023703}">
                      <ahyp:hlinkClr xmlns:ahyp="http://schemas.microsoft.com/office/drawing/2018/hyperlinkcolor" val="tx"/>
                    </a:ext>
                  </a:extLst>
                </a:hlinkClick>
              </a:rPr>
              <a:t>www.Fafsa.gov</a:t>
            </a:r>
            <a:r>
              <a:rPr lang="en-US" dirty="0"/>
              <a:t> </a:t>
            </a:r>
          </a:p>
          <a:p>
            <a:pPr>
              <a:lnSpc>
                <a:spcPct val="90000"/>
              </a:lnSpc>
            </a:pPr>
            <a:r>
              <a:rPr lang="en-US" sz="1800" dirty="0"/>
              <a:t>Undocumented Students are NOT Eligible for Federal aid or State Aid in Georgia</a:t>
            </a:r>
          </a:p>
          <a:p>
            <a:pPr>
              <a:lnSpc>
                <a:spcPct val="90000"/>
              </a:lnSpc>
            </a:pPr>
            <a:r>
              <a:rPr lang="en-US" sz="1800" dirty="0"/>
              <a:t>Students must have a Social Security Number to complete the FAFSA</a:t>
            </a:r>
          </a:p>
          <a:p>
            <a:pPr lvl="1">
              <a:lnSpc>
                <a:spcPct val="90000"/>
              </a:lnSpc>
            </a:pPr>
            <a:r>
              <a:rPr lang="en-US" sz="1600" dirty="0"/>
              <a:t>Most Undocumented Noncitizens do not have Social Security Numbers</a:t>
            </a:r>
          </a:p>
          <a:p>
            <a:pPr lvl="1">
              <a:lnSpc>
                <a:spcPct val="90000"/>
              </a:lnSpc>
            </a:pPr>
            <a:r>
              <a:rPr lang="en-US" dirty="0"/>
              <a:t>DACA recipients with SSN </a:t>
            </a:r>
            <a:r>
              <a:rPr lang="en-US" u="sng" dirty="0"/>
              <a:t>can</a:t>
            </a:r>
            <a:r>
              <a:rPr lang="en-US" dirty="0"/>
              <a:t> complete the FAFSA</a:t>
            </a:r>
          </a:p>
          <a:p>
            <a:pPr>
              <a:lnSpc>
                <a:spcPct val="90000"/>
              </a:lnSpc>
            </a:pPr>
            <a:r>
              <a:rPr lang="en-US" dirty="0"/>
              <a:t>DACA Recipients can complete the FAFSA for institutional purposes (to qualify for college-based aid) but they are not eligible for federal or state financial aid</a:t>
            </a:r>
          </a:p>
          <a:p>
            <a:pPr>
              <a:lnSpc>
                <a:spcPct val="90000"/>
              </a:lnSpc>
            </a:pPr>
            <a:r>
              <a:rPr lang="en-US" dirty="0"/>
              <a:t>Parents &amp; Guardians do not need a SSN to complete their portion of FAFSA</a:t>
            </a:r>
          </a:p>
          <a:p>
            <a:pPr>
              <a:lnSpc>
                <a:spcPct val="90000"/>
              </a:lnSpc>
            </a:pPr>
            <a:r>
              <a:rPr lang="en-US" sz="1800" dirty="0"/>
              <a:t>To answer more specific questions: </a:t>
            </a:r>
            <a:r>
              <a:rPr lang="en-US" sz="1800" dirty="0">
                <a:hlinkClick r:id="rId7"/>
              </a:rPr>
              <a:t>https://studentaid.gov/apply-for-aid/fafsa/filling-out/undocumented-students</a:t>
            </a:r>
            <a:r>
              <a:rPr lang="en-US" sz="1800" dirty="0"/>
              <a:t> </a:t>
            </a:r>
            <a:endParaRPr lang="en-US" sz="1400" dirty="0"/>
          </a:p>
        </p:txBody>
      </p:sp>
      <p:sp>
        <p:nvSpPr>
          <p:cNvPr id="11" name="Rectangle 10">
            <a:extLst>
              <a:ext uri="{FF2B5EF4-FFF2-40B4-BE49-F238E27FC236}">
                <a16:creationId xmlns:a16="http://schemas.microsoft.com/office/drawing/2014/main" id="{E88A2CF0-EEEA-4EBA-876E-6521DF75D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87297"/>
            <a:ext cx="12192000" cy="1570704"/>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23B8DCDE-0295-4B08-88C9-5E6D9560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287297"/>
            <a:ext cx="12192000" cy="466406"/>
          </a:xfrm>
          <a:prstGeom prst="rect">
            <a:avLst/>
          </a:prstGeom>
          <a:gradFill>
            <a:gsLst>
              <a:gs pos="0">
                <a:srgbClr val="0D0D0D"/>
              </a:gs>
              <a:gs pos="100000">
                <a:srgbClr val="0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4">
            <a:extLst>
              <a:ext uri="{FF2B5EF4-FFF2-40B4-BE49-F238E27FC236}">
                <a16:creationId xmlns:a16="http://schemas.microsoft.com/office/drawing/2014/main" id="{08757D1C-8139-4BDF-A28F-418158B4F7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87297"/>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pic>
        <p:nvPicPr>
          <p:cNvPr id="5" name="Recorded Sound">
            <a:hlinkClick r:id="" action="ppaction://media"/>
            <a:extLst>
              <a:ext uri="{FF2B5EF4-FFF2-40B4-BE49-F238E27FC236}">
                <a16:creationId xmlns:a16="http://schemas.microsoft.com/office/drawing/2014/main" id="{7543EDE9-1BE0-4ADF-8CCA-8CD2E24FD1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8384" y="6102652"/>
            <a:ext cx="406400" cy="406400"/>
          </a:xfrm>
          <a:prstGeom prst="rect">
            <a:avLst/>
          </a:prstGeom>
        </p:spPr>
      </p:pic>
    </p:spTree>
    <p:extLst>
      <p:ext uri="{BB962C8B-B14F-4D97-AF65-F5344CB8AC3E}">
        <p14:creationId xmlns:p14="http://schemas.microsoft.com/office/powerpoint/2010/main" val="247160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B60D-F42A-470E-B62C-EAEA91F3BD93}"/>
              </a:ext>
            </a:extLst>
          </p:cNvPr>
          <p:cNvSpPr>
            <a:spLocks noGrp="1"/>
          </p:cNvSpPr>
          <p:nvPr>
            <p:ph type="title"/>
          </p:nvPr>
        </p:nvSpPr>
        <p:spPr>
          <a:xfrm>
            <a:off x="1141413" y="609600"/>
            <a:ext cx="9905998" cy="990598"/>
          </a:xfrm>
        </p:spPr>
        <p:txBody>
          <a:bodyPr anchor="t">
            <a:normAutofit/>
          </a:bodyPr>
          <a:lstStyle/>
          <a:p>
            <a:pPr algn="ctr"/>
            <a:r>
              <a:rPr lang="en-US" sz="4000" dirty="0"/>
              <a:t>Cost of Attendance</a:t>
            </a:r>
          </a:p>
        </p:txBody>
      </p:sp>
      <p:sp>
        <p:nvSpPr>
          <p:cNvPr id="3" name="Content Placeholder 2">
            <a:extLst>
              <a:ext uri="{FF2B5EF4-FFF2-40B4-BE49-F238E27FC236}">
                <a16:creationId xmlns:a16="http://schemas.microsoft.com/office/drawing/2014/main" id="{06788323-B8CE-4E7A-BEBC-2D2F3538057A}"/>
              </a:ext>
            </a:extLst>
          </p:cNvPr>
          <p:cNvSpPr>
            <a:spLocks noGrp="1"/>
          </p:cNvSpPr>
          <p:nvPr>
            <p:ph idx="1"/>
          </p:nvPr>
        </p:nvSpPr>
        <p:spPr>
          <a:xfrm>
            <a:off x="1141413" y="1600199"/>
            <a:ext cx="9905998" cy="3396660"/>
          </a:xfrm>
        </p:spPr>
        <p:txBody>
          <a:bodyPr>
            <a:normAutofit fontScale="92500" lnSpcReduction="10000"/>
          </a:bodyPr>
          <a:lstStyle/>
          <a:p>
            <a:r>
              <a:rPr lang="en-US" dirty="0" err="1"/>
              <a:t>DREAMers</a:t>
            </a:r>
            <a:r>
              <a:rPr lang="en-US" dirty="0"/>
              <a:t> are NOT eligible for federal student aid or Georgia State Aid</a:t>
            </a:r>
          </a:p>
          <a:p>
            <a:pPr lvl="1"/>
            <a:r>
              <a:rPr lang="en-US" dirty="0"/>
              <a:t>May be eligible for college financial aid or private scholarships from third parties</a:t>
            </a:r>
          </a:p>
          <a:p>
            <a:r>
              <a:rPr lang="en-US" dirty="0"/>
              <a:t>Undocumented noncitizens and DACA recipients are charged either out-of-state or International tuition</a:t>
            </a:r>
          </a:p>
          <a:p>
            <a:pPr lvl="1"/>
            <a:r>
              <a:rPr lang="en-US" dirty="0"/>
              <a:t>This can be two to four times the rate of in-state tuition</a:t>
            </a:r>
          </a:p>
          <a:p>
            <a:r>
              <a:rPr lang="en-US" dirty="0"/>
              <a:t>Please check Naviance or the Counseling website to explore scholarship opportunities</a:t>
            </a:r>
          </a:p>
          <a:p>
            <a:pPr lvl="1"/>
            <a:r>
              <a:rPr lang="en-US" dirty="0"/>
              <a:t>Many local scholarships are offered to students regardless of citizenship status</a:t>
            </a:r>
          </a:p>
          <a:p>
            <a:pPr lvl="1"/>
            <a:r>
              <a:rPr lang="en-US" dirty="0"/>
              <a:t>Osborne Scholarship Page: </a:t>
            </a:r>
            <a:r>
              <a:rPr lang="en-US" dirty="0">
                <a:hlinkClick r:id="rId6"/>
              </a:rPr>
              <a:t>https://osbornecounseling.wixsite.com/ohscounseling/scholarships-financial-aid</a:t>
            </a:r>
            <a:endParaRPr lang="en-US" dirty="0"/>
          </a:p>
          <a:p>
            <a:endParaRPr lang="en-US" dirty="0"/>
          </a:p>
        </p:txBody>
      </p:sp>
      <p:sp>
        <p:nvSpPr>
          <p:cNvPr id="5" name="Rectangle 7">
            <a:extLst>
              <a:ext uri="{FF2B5EF4-FFF2-40B4-BE49-F238E27FC236}">
                <a16:creationId xmlns:a16="http://schemas.microsoft.com/office/drawing/2014/main" id="{E88A2CF0-EEEA-4EBA-876E-6521DF75D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87297"/>
            <a:ext cx="12192000" cy="1570704"/>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23B8DCDE-0295-4B08-88C9-5E6D9560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287297"/>
            <a:ext cx="12192000" cy="466406"/>
          </a:xfrm>
          <a:prstGeom prst="rect">
            <a:avLst/>
          </a:prstGeom>
          <a:gradFill>
            <a:gsLst>
              <a:gs pos="0">
                <a:srgbClr val="0D0D0D"/>
              </a:gs>
              <a:gs pos="100000">
                <a:srgbClr val="0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 name="Straight Connector 11">
            <a:extLst>
              <a:ext uri="{FF2B5EF4-FFF2-40B4-BE49-F238E27FC236}">
                <a16:creationId xmlns:a16="http://schemas.microsoft.com/office/drawing/2014/main" id="{08757D1C-8139-4BDF-A28F-418158B4F7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87297"/>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pic>
        <p:nvPicPr>
          <p:cNvPr id="8" name="Recorded Sound">
            <a:hlinkClick r:id="" action="ppaction://media"/>
            <a:extLst>
              <a:ext uri="{FF2B5EF4-FFF2-40B4-BE49-F238E27FC236}">
                <a16:creationId xmlns:a16="http://schemas.microsoft.com/office/drawing/2014/main" id="{5F684635-4EE7-4012-82F3-C01791ADBA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5232" y="6257546"/>
            <a:ext cx="406400" cy="406400"/>
          </a:xfrm>
          <a:prstGeom prst="rect">
            <a:avLst/>
          </a:prstGeom>
        </p:spPr>
      </p:pic>
    </p:spTree>
    <p:extLst>
      <p:ext uri="{BB962C8B-B14F-4D97-AF65-F5344CB8AC3E}">
        <p14:creationId xmlns:p14="http://schemas.microsoft.com/office/powerpoint/2010/main" val="106977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Custom 9">
      <a:dk1>
        <a:srgbClr val="C00000"/>
      </a:dk1>
      <a:lt1>
        <a:sysClr val="window" lastClr="FFFFFF"/>
      </a:lt1>
      <a:dk2>
        <a:srgbClr val="000000"/>
      </a:dk2>
      <a:lt2>
        <a:srgbClr val="D8D8D8"/>
      </a:lt2>
      <a:accent1>
        <a:srgbClr val="009DD9"/>
      </a:accent1>
      <a:accent2>
        <a:srgbClr val="0070C0"/>
      </a:accent2>
      <a:accent3>
        <a:srgbClr val="0BD0D9"/>
      </a:accent3>
      <a:accent4>
        <a:srgbClr val="10CF9B"/>
      </a:accent4>
      <a:accent5>
        <a:srgbClr val="7CCA62"/>
      </a:accent5>
      <a:accent6>
        <a:srgbClr val="A5C249"/>
      </a:accent6>
      <a:hlink>
        <a:srgbClr val="00B0F0"/>
      </a:hlink>
      <a:folHlink>
        <a:srgbClr val="85DFD0"/>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2C639E45A66740B55EE4E5D2E4E029" ma:contentTypeVersion="13" ma:contentTypeDescription="Create a new document." ma:contentTypeScope="" ma:versionID="102e95e55024a5bfd7151368ec899b82">
  <xsd:schema xmlns:xsd="http://www.w3.org/2001/XMLSchema" xmlns:xs="http://www.w3.org/2001/XMLSchema" xmlns:p="http://schemas.microsoft.com/office/2006/metadata/properties" xmlns:ns3="3cc02e2c-654e-49df-ad4f-c852a67b35d7" xmlns:ns4="64fc583f-2055-41be-9f36-ad6522fba2b1" targetNamespace="http://schemas.microsoft.com/office/2006/metadata/properties" ma:root="true" ma:fieldsID="b01419f9b94d6ed0323e901dcb27610e" ns3:_="" ns4:_="">
    <xsd:import namespace="3cc02e2c-654e-49df-ad4f-c852a67b35d7"/>
    <xsd:import namespace="64fc583f-2055-41be-9f36-ad6522fba2b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c02e2c-654e-49df-ad4f-c852a67b35d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fc583f-2055-41be-9f36-ad6522fba2b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7E683E-34DD-4AA2-8B16-6A61A8553D17}">
  <ds:schemaRefs>
    <ds:schemaRef ds:uri="http://www.w3.org/XML/1998/namespace"/>
    <ds:schemaRef ds:uri="64fc583f-2055-41be-9f36-ad6522fba2b1"/>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dcmitype/"/>
    <ds:schemaRef ds:uri="http://purl.org/dc/terms/"/>
    <ds:schemaRef ds:uri="http://schemas.microsoft.com/office/infopath/2007/PartnerControls"/>
    <ds:schemaRef ds:uri="3cc02e2c-654e-49df-ad4f-c852a67b35d7"/>
  </ds:schemaRefs>
</ds:datastoreItem>
</file>

<file path=customXml/itemProps2.xml><?xml version="1.0" encoding="utf-8"?>
<ds:datastoreItem xmlns:ds="http://schemas.openxmlformats.org/officeDocument/2006/customXml" ds:itemID="{CD61E47D-C1BC-4841-A5A7-42C71BB8DF98}">
  <ds:schemaRefs>
    <ds:schemaRef ds:uri="http://schemas.microsoft.com/sharepoint/v3/contenttype/forms"/>
  </ds:schemaRefs>
</ds:datastoreItem>
</file>

<file path=customXml/itemProps3.xml><?xml version="1.0" encoding="utf-8"?>
<ds:datastoreItem xmlns:ds="http://schemas.openxmlformats.org/officeDocument/2006/customXml" ds:itemID="{5971C2AD-09AB-47F1-92F5-C7591A7D2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c02e2c-654e-49df-ad4f-c852a67b35d7"/>
    <ds:schemaRef ds:uri="64fc583f-2055-41be-9f36-ad6522fba2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597</TotalTime>
  <Words>3881</Words>
  <Application>Microsoft Office PowerPoint</Application>
  <PresentationFormat>Widescreen</PresentationFormat>
  <Paragraphs>194</Paragraphs>
  <Slides>21</Slides>
  <Notes>21</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Century Gothic</vt:lpstr>
      <vt:lpstr>Mesh</vt:lpstr>
      <vt:lpstr>College info for dreamers</vt:lpstr>
      <vt:lpstr>Who are the DREAMers?</vt:lpstr>
      <vt:lpstr>What does it mean to be an undocumented noncitizen?</vt:lpstr>
      <vt:lpstr>What is daca?</vt:lpstr>
      <vt:lpstr>Family Educational Rights and Privacy Act  (FERPA)</vt:lpstr>
      <vt:lpstr>Georgia policies on attending college</vt:lpstr>
      <vt:lpstr>What does this mean?</vt:lpstr>
      <vt:lpstr>FAFSA</vt:lpstr>
      <vt:lpstr>Cost of Attendance</vt:lpstr>
      <vt:lpstr>Scholarships for Hispanic students</vt:lpstr>
      <vt:lpstr>Private colleges</vt:lpstr>
      <vt:lpstr>Online College Programs</vt:lpstr>
      <vt:lpstr>Perimeter College online tuition &amp; Fees</vt:lpstr>
      <vt:lpstr>Kennesaw State University E-Tuition &amp; Fees</vt:lpstr>
      <vt:lpstr>Ecore</vt:lpstr>
      <vt:lpstr>ecore</vt:lpstr>
      <vt:lpstr>Two-year/technical colleges</vt:lpstr>
      <vt:lpstr>Chattahoochee Technical college tuition</vt:lpstr>
      <vt:lpstr>Dual Enrollment</vt:lpstr>
      <vt:lpstr>Modern States: “Freshman year for free”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101: DREAMERS</dc:title>
  <dc:creator>Maureen Foley</dc:creator>
  <cp:lastModifiedBy>Maureen Foley</cp:lastModifiedBy>
  <cp:revision>2</cp:revision>
  <dcterms:created xsi:type="dcterms:W3CDTF">2021-05-06T19:03:59Z</dcterms:created>
  <dcterms:modified xsi:type="dcterms:W3CDTF">2025-10-21T17:36:31Z</dcterms:modified>
</cp:coreProperties>
</file>