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57"/>
  </p:notesMasterIdLst>
  <p:sldIdLst>
    <p:sldId id="481" r:id="rId2"/>
    <p:sldId id="426" r:id="rId3"/>
    <p:sldId id="480" r:id="rId4"/>
    <p:sldId id="432" r:id="rId5"/>
    <p:sldId id="269" r:id="rId6"/>
    <p:sldId id="460" r:id="rId7"/>
    <p:sldId id="257" r:id="rId8"/>
    <p:sldId id="407" r:id="rId9"/>
    <p:sldId id="409" r:id="rId10"/>
    <p:sldId id="462" r:id="rId11"/>
    <p:sldId id="463" r:id="rId12"/>
    <p:sldId id="418" r:id="rId13"/>
    <p:sldId id="420" r:id="rId14"/>
    <p:sldId id="454" r:id="rId15"/>
    <p:sldId id="411" r:id="rId16"/>
    <p:sldId id="363" r:id="rId17"/>
    <p:sldId id="461" r:id="rId18"/>
    <p:sldId id="464" r:id="rId19"/>
    <p:sldId id="290" r:id="rId20"/>
    <p:sldId id="291" r:id="rId21"/>
    <p:sldId id="362" r:id="rId22"/>
    <p:sldId id="406" r:id="rId23"/>
    <p:sldId id="413" r:id="rId24"/>
    <p:sldId id="358" r:id="rId25"/>
    <p:sldId id="305" r:id="rId26"/>
    <p:sldId id="312" r:id="rId27"/>
    <p:sldId id="465" r:id="rId28"/>
    <p:sldId id="292" r:id="rId29"/>
    <p:sldId id="293" r:id="rId30"/>
    <p:sldId id="467" r:id="rId31"/>
    <p:sldId id="295" r:id="rId32"/>
    <p:sldId id="468" r:id="rId33"/>
    <p:sldId id="297" r:id="rId34"/>
    <p:sldId id="466" r:id="rId35"/>
    <p:sldId id="459" r:id="rId36"/>
    <p:sldId id="469" r:id="rId37"/>
    <p:sldId id="415" r:id="rId38"/>
    <p:sldId id="470" r:id="rId39"/>
    <p:sldId id="287" r:id="rId40"/>
    <p:sldId id="473" r:id="rId41"/>
    <p:sldId id="458" r:id="rId42"/>
    <p:sldId id="476" r:id="rId43"/>
    <p:sldId id="479" r:id="rId44"/>
    <p:sldId id="477" r:id="rId45"/>
    <p:sldId id="471" r:id="rId46"/>
    <p:sldId id="286" r:id="rId47"/>
    <p:sldId id="308" r:id="rId48"/>
    <p:sldId id="309" r:id="rId49"/>
    <p:sldId id="414" r:id="rId50"/>
    <p:sldId id="310" r:id="rId51"/>
    <p:sldId id="311" r:id="rId52"/>
    <p:sldId id="333" r:id="rId53"/>
    <p:sldId id="334" r:id="rId54"/>
    <p:sldId id="338" r:id="rId55"/>
    <p:sldId id="303"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98BC39-5D49-4075-9B15-322154071DFB}">
          <p14:sldIdLst>
            <p14:sldId id="481"/>
            <p14:sldId id="426"/>
            <p14:sldId id="480"/>
            <p14:sldId id="432"/>
            <p14:sldId id="269"/>
            <p14:sldId id="460"/>
            <p14:sldId id="257"/>
            <p14:sldId id="407"/>
            <p14:sldId id="409"/>
            <p14:sldId id="462"/>
            <p14:sldId id="463"/>
            <p14:sldId id="418"/>
            <p14:sldId id="420"/>
            <p14:sldId id="454"/>
            <p14:sldId id="411"/>
            <p14:sldId id="363"/>
            <p14:sldId id="461"/>
            <p14:sldId id="464"/>
            <p14:sldId id="290"/>
            <p14:sldId id="291"/>
            <p14:sldId id="362"/>
            <p14:sldId id="406"/>
            <p14:sldId id="413"/>
            <p14:sldId id="358"/>
            <p14:sldId id="305"/>
            <p14:sldId id="312"/>
            <p14:sldId id="465"/>
            <p14:sldId id="292"/>
            <p14:sldId id="293"/>
            <p14:sldId id="467"/>
            <p14:sldId id="295"/>
          </p14:sldIdLst>
        </p14:section>
        <p14:section name="Untitled Section" id="{326A210F-5592-4D65-A685-C69B59E62177}">
          <p14:sldIdLst>
            <p14:sldId id="468"/>
            <p14:sldId id="297"/>
            <p14:sldId id="466"/>
            <p14:sldId id="459"/>
            <p14:sldId id="469"/>
            <p14:sldId id="415"/>
            <p14:sldId id="470"/>
            <p14:sldId id="287"/>
            <p14:sldId id="473"/>
            <p14:sldId id="458"/>
            <p14:sldId id="476"/>
            <p14:sldId id="479"/>
            <p14:sldId id="477"/>
            <p14:sldId id="471"/>
            <p14:sldId id="286"/>
            <p14:sldId id="308"/>
            <p14:sldId id="309"/>
            <p14:sldId id="414"/>
            <p14:sldId id="310"/>
            <p14:sldId id="311"/>
            <p14:sldId id="333"/>
            <p14:sldId id="334"/>
            <p14:sldId id="338"/>
            <p14:sldId id="3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DAD1"/>
    <a:srgbClr val="EAE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1B6270-1610-4F70-A99A-680D8DF8FFD2}" v="1" dt="2025-09-16T15:48:19.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80" y="5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34.svg"/><Relationship Id="rId5" Type="http://schemas.openxmlformats.org/officeDocument/2006/relationships/image" Target="../media/image14.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34.svg"/><Relationship Id="rId5" Type="http://schemas.openxmlformats.org/officeDocument/2006/relationships/image" Target="../media/image14.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9A3AD-C6A6-4B4E-A87F-749541029A57}" type="doc">
      <dgm:prSet loTypeId="urn:microsoft.com/office/officeart/2005/8/layout/orgChart1" loCatId="hierarchy" qsTypeId="urn:microsoft.com/office/officeart/2005/8/quickstyle/simple4" qsCatId="simple" csTypeId="urn:microsoft.com/office/officeart/2005/8/colors/accent1_2" csCatId="accent1"/>
      <dgm:spPr/>
      <dgm:t>
        <a:bodyPr/>
        <a:lstStyle/>
        <a:p>
          <a:endParaRPr lang="en-US"/>
        </a:p>
      </dgm:t>
    </dgm:pt>
    <dgm:pt modelId="{DBA73B0B-1F2B-49A7-BA22-C8C8A4AA7CCD}">
      <dgm:prSet/>
      <dgm:spPr/>
      <dgm:t>
        <a:bodyPr/>
        <a:lstStyle/>
        <a:p>
          <a:r>
            <a:rPr lang="en-US">
              <a:latin typeface="Roboto" panose="02000000000000000000" pitchFamily="2" charset="0"/>
              <a:ea typeface="Roboto" panose="02000000000000000000" pitchFamily="2" charset="0"/>
              <a:cs typeface="Roboto" panose="02000000000000000000" pitchFamily="2" charset="0"/>
            </a:rPr>
            <a:t>Students will learn about college and career options (and the steps to achieve each option) in preparation for life after graduation. </a:t>
          </a:r>
        </a:p>
      </dgm:t>
    </dgm:pt>
    <dgm:pt modelId="{F0A19919-18B1-447D-A9C6-064AC99E5552}" type="parTrans" cxnId="{4C3C7FEC-DF88-4D0A-B8BC-4072F88B8720}">
      <dgm:prSet/>
      <dgm:spPr/>
      <dgm:t>
        <a:bodyPr/>
        <a:lstStyle/>
        <a:p>
          <a:endParaRPr lang="en-US"/>
        </a:p>
      </dgm:t>
    </dgm:pt>
    <dgm:pt modelId="{EA1AEE60-A1BF-4230-BF5C-EFE98DABE5FB}" type="sibTrans" cxnId="{4C3C7FEC-DF88-4D0A-B8BC-4072F88B8720}">
      <dgm:prSet/>
      <dgm:spPr/>
      <dgm:t>
        <a:bodyPr/>
        <a:lstStyle/>
        <a:p>
          <a:endParaRPr lang="en-US"/>
        </a:p>
      </dgm:t>
    </dgm:pt>
    <dgm:pt modelId="{A9973FB8-28EF-4A5A-888B-E81B359BDA71}">
      <dgm:prSet/>
      <dgm:spPr/>
      <dgm:t>
        <a:bodyPr/>
        <a:lstStyle/>
        <a:p>
          <a:r>
            <a:rPr lang="en-US">
              <a:latin typeface="Roboto" panose="02000000000000000000" pitchFamily="2" charset="0"/>
              <a:ea typeface="Roboto" panose="02000000000000000000" pitchFamily="2" charset="0"/>
              <a:cs typeface="Roboto" panose="02000000000000000000" pitchFamily="2" charset="0"/>
            </a:rPr>
            <a:t>Students will plan for their final semesters of high school with the purpose of developing a viable post-graduation plan</a:t>
          </a:r>
          <a:r>
            <a:rPr lang="en-US"/>
            <a:t>.</a:t>
          </a:r>
        </a:p>
      </dgm:t>
    </dgm:pt>
    <dgm:pt modelId="{ADAA4AF5-8F61-4D39-A1F1-26F687A23BE4}" type="parTrans" cxnId="{2A260A60-EB71-4817-9386-78C54CEC2A23}">
      <dgm:prSet/>
      <dgm:spPr/>
      <dgm:t>
        <a:bodyPr/>
        <a:lstStyle/>
        <a:p>
          <a:endParaRPr lang="en-US"/>
        </a:p>
      </dgm:t>
    </dgm:pt>
    <dgm:pt modelId="{E7F54543-74A2-4B05-AC58-DEAED8E87133}" type="sibTrans" cxnId="{2A260A60-EB71-4817-9386-78C54CEC2A23}">
      <dgm:prSet/>
      <dgm:spPr/>
      <dgm:t>
        <a:bodyPr/>
        <a:lstStyle/>
        <a:p>
          <a:endParaRPr lang="en-US"/>
        </a:p>
      </dgm:t>
    </dgm:pt>
    <dgm:pt modelId="{D9C09C2A-A7D7-4BCA-AC10-47E67A3BA804}" type="pres">
      <dgm:prSet presAssocID="{CAD9A3AD-C6A6-4B4E-A87F-749541029A57}" presName="hierChild1" presStyleCnt="0">
        <dgm:presLayoutVars>
          <dgm:orgChart val="1"/>
          <dgm:chPref val="1"/>
          <dgm:dir/>
          <dgm:animOne val="branch"/>
          <dgm:animLvl val="lvl"/>
          <dgm:resizeHandles/>
        </dgm:presLayoutVars>
      </dgm:prSet>
      <dgm:spPr/>
    </dgm:pt>
    <dgm:pt modelId="{B28BF376-CFC2-47ED-8613-B8E43391D925}" type="pres">
      <dgm:prSet presAssocID="{DBA73B0B-1F2B-49A7-BA22-C8C8A4AA7CCD}" presName="hierRoot1" presStyleCnt="0">
        <dgm:presLayoutVars>
          <dgm:hierBranch val="init"/>
        </dgm:presLayoutVars>
      </dgm:prSet>
      <dgm:spPr/>
    </dgm:pt>
    <dgm:pt modelId="{8E9F8651-638B-4A0C-A87C-EAE6DF3B022A}" type="pres">
      <dgm:prSet presAssocID="{DBA73B0B-1F2B-49A7-BA22-C8C8A4AA7CCD}" presName="rootComposite1" presStyleCnt="0"/>
      <dgm:spPr/>
    </dgm:pt>
    <dgm:pt modelId="{9D881DB8-5AC6-49AD-938C-8A7DA632634C}" type="pres">
      <dgm:prSet presAssocID="{DBA73B0B-1F2B-49A7-BA22-C8C8A4AA7CCD}" presName="rootText1" presStyleLbl="node0" presStyleIdx="0" presStyleCnt="2" custLinFactNeighborX="835" custLinFactNeighborY="-50710">
        <dgm:presLayoutVars>
          <dgm:chPref val="3"/>
        </dgm:presLayoutVars>
      </dgm:prSet>
      <dgm:spPr/>
    </dgm:pt>
    <dgm:pt modelId="{287F918F-03B0-4FD4-A92A-BFC28D3CC8A7}" type="pres">
      <dgm:prSet presAssocID="{DBA73B0B-1F2B-49A7-BA22-C8C8A4AA7CCD}" presName="rootConnector1" presStyleLbl="node1" presStyleIdx="0" presStyleCnt="0"/>
      <dgm:spPr/>
    </dgm:pt>
    <dgm:pt modelId="{BB16BF79-F723-4B49-8D0E-6F8944A8DF83}" type="pres">
      <dgm:prSet presAssocID="{DBA73B0B-1F2B-49A7-BA22-C8C8A4AA7CCD}" presName="hierChild2" presStyleCnt="0"/>
      <dgm:spPr/>
    </dgm:pt>
    <dgm:pt modelId="{C9363E3C-3316-477F-BD47-96884A661A2C}" type="pres">
      <dgm:prSet presAssocID="{DBA73B0B-1F2B-49A7-BA22-C8C8A4AA7CCD}" presName="hierChild3" presStyleCnt="0"/>
      <dgm:spPr/>
    </dgm:pt>
    <dgm:pt modelId="{CCEB9C92-7555-43B8-ABA9-A3E352A26B6B}" type="pres">
      <dgm:prSet presAssocID="{A9973FB8-28EF-4A5A-888B-E81B359BDA71}" presName="hierRoot1" presStyleCnt="0">
        <dgm:presLayoutVars>
          <dgm:hierBranch val="init"/>
        </dgm:presLayoutVars>
      </dgm:prSet>
      <dgm:spPr/>
    </dgm:pt>
    <dgm:pt modelId="{99F8273A-ADE6-41DF-B3F4-132C8A4551BE}" type="pres">
      <dgm:prSet presAssocID="{A9973FB8-28EF-4A5A-888B-E81B359BDA71}" presName="rootComposite1" presStyleCnt="0"/>
      <dgm:spPr/>
    </dgm:pt>
    <dgm:pt modelId="{B2AF74AF-C5AD-4EBB-AEFD-076B390D35B9}" type="pres">
      <dgm:prSet presAssocID="{A9973FB8-28EF-4A5A-888B-E81B359BDA71}" presName="rootText1" presStyleLbl="node0" presStyleIdx="1" presStyleCnt="2" custLinFactNeighborX="-2423" custLinFactNeighborY="-50710">
        <dgm:presLayoutVars>
          <dgm:chPref val="3"/>
        </dgm:presLayoutVars>
      </dgm:prSet>
      <dgm:spPr/>
    </dgm:pt>
    <dgm:pt modelId="{5F2B0E51-7904-4F54-9BD1-3A33EA7D9CE2}" type="pres">
      <dgm:prSet presAssocID="{A9973FB8-28EF-4A5A-888B-E81B359BDA71}" presName="rootConnector1" presStyleLbl="node1" presStyleIdx="0" presStyleCnt="0"/>
      <dgm:spPr/>
    </dgm:pt>
    <dgm:pt modelId="{C181E3B2-8C8C-4627-A46B-74530236A0F6}" type="pres">
      <dgm:prSet presAssocID="{A9973FB8-28EF-4A5A-888B-E81B359BDA71}" presName="hierChild2" presStyleCnt="0"/>
      <dgm:spPr/>
    </dgm:pt>
    <dgm:pt modelId="{D5C2D603-94B9-45A1-B939-B325FCEA2D6C}" type="pres">
      <dgm:prSet presAssocID="{A9973FB8-28EF-4A5A-888B-E81B359BDA71}" presName="hierChild3" presStyleCnt="0"/>
      <dgm:spPr/>
    </dgm:pt>
  </dgm:ptLst>
  <dgm:cxnLst>
    <dgm:cxn modelId="{2A260A60-EB71-4817-9386-78C54CEC2A23}" srcId="{CAD9A3AD-C6A6-4B4E-A87F-749541029A57}" destId="{A9973FB8-28EF-4A5A-888B-E81B359BDA71}" srcOrd="1" destOrd="0" parTransId="{ADAA4AF5-8F61-4D39-A1F1-26F687A23BE4}" sibTransId="{E7F54543-74A2-4B05-AC58-DEAED8E87133}"/>
    <dgm:cxn modelId="{ADAB5346-6FCB-4D95-A56B-EA6C66F7F8EB}" type="presOf" srcId="{DBA73B0B-1F2B-49A7-BA22-C8C8A4AA7CCD}" destId="{9D881DB8-5AC6-49AD-938C-8A7DA632634C}" srcOrd="0" destOrd="0" presId="urn:microsoft.com/office/officeart/2005/8/layout/orgChart1"/>
    <dgm:cxn modelId="{D84E834A-D421-46E5-91ED-C1AEBEA46879}" type="presOf" srcId="{A9973FB8-28EF-4A5A-888B-E81B359BDA71}" destId="{B2AF74AF-C5AD-4EBB-AEFD-076B390D35B9}" srcOrd="0" destOrd="0" presId="urn:microsoft.com/office/officeart/2005/8/layout/orgChart1"/>
    <dgm:cxn modelId="{4230C399-9E87-4D17-B7C9-383697F94C9E}" type="presOf" srcId="{DBA73B0B-1F2B-49A7-BA22-C8C8A4AA7CCD}" destId="{287F918F-03B0-4FD4-A92A-BFC28D3CC8A7}" srcOrd="1" destOrd="0" presId="urn:microsoft.com/office/officeart/2005/8/layout/orgChart1"/>
    <dgm:cxn modelId="{BA4D88CB-7ACE-4A6C-B0BA-84D4867C6744}" type="presOf" srcId="{A9973FB8-28EF-4A5A-888B-E81B359BDA71}" destId="{5F2B0E51-7904-4F54-9BD1-3A33EA7D9CE2}" srcOrd="1" destOrd="0" presId="urn:microsoft.com/office/officeart/2005/8/layout/orgChart1"/>
    <dgm:cxn modelId="{8DD06EE5-BB9B-4724-A5DC-DEF69709BAC5}" type="presOf" srcId="{CAD9A3AD-C6A6-4B4E-A87F-749541029A57}" destId="{D9C09C2A-A7D7-4BCA-AC10-47E67A3BA804}" srcOrd="0" destOrd="0" presId="urn:microsoft.com/office/officeart/2005/8/layout/orgChart1"/>
    <dgm:cxn modelId="{4C3C7FEC-DF88-4D0A-B8BC-4072F88B8720}" srcId="{CAD9A3AD-C6A6-4B4E-A87F-749541029A57}" destId="{DBA73B0B-1F2B-49A7-BA22-C8C8A4AA7CCD}" srcOrd="0" destOrd="0" parTransId="{F0A19919-18B1-447D-A9C6-064AC99E5552}" sibTransId="{EA1AEE60-A1BF-4230-BF5C-EFE98DABE5FB}"/>
    <dgm:cxn modelId="{2AFB3E4F-1001-46AF-8D6C-7F235DAF9AFE}" type="presParOf" srcId="{D9C09C2A-A7D7-4BCA-AC10-47E67A3BA804}" destId="{B28BF376-CFC2-47ED-8613-B8E43391D925}" srcOrd="0" destOrd="0" presId="urn:microsoft.com/office/officeart/2005/8/layout/orgChart1"/>
    <dgm:cxn modelId="{ADB5D0C2-E7EA-4AC6-A635-1B7F750C58AC}" type="presParOf" srcId="{B28BF376-CFC2-47ED-8613-B8E43391D925}" destId="{8E9F8651-638B-4A0C-A87C-EAE6DF3B022A}" srcOrd="0" destOrd="0" presId="urn:microsoft.com/office/officeart/2005/8/layout/orgChart1"/>
    <dgm:cxn modelId="{4035C2DC-C5B6-46F6-8192-C4382A038C67}" type="presParOf" srcId="{8E9F8651-638B-4A0C-A87C-EAE6DF3B022A}" destId="{9D881DB8-5AC6-49AD-938C-8A7DA632634C}" srcOrd="0" destOrd="0" presId="urn:microsoft.com/office/officeart/2005/8/layout/orgChart1"/>
    <dgm:cxn modelId="{C550AD89-9D6B-41FA-89BC-C8F6F957992D}" type="presParOf" srcId="{8E9F8651-638B-4A0C-A87C-EAE6DF3B022A}" destId="{287F918F-03B0-4FD4-A92A-BFC28D3CC8A7}" srcOrd="1" destOrd="0" presId="urn:microsoft.com/office/officeart/2005/8/layout/orgChart1"/>
    <dgm:cxn modelId="{B95D43DB-AD7D-4F32-9DB2-E30C11DC53F4}" type="presParOf" srcId="{B28BF376-CFC2-47ED-8613-B8E43391D925}" destId="{BB16BF79-F723-4B49-8D0E-6F8944A8DF83}" srcOrd="1" destOrd="0" presId="urn:microsoft.com/office/officeart/2005/8/layout/orgChart1"/>
    <dgm:cxn modelId="{0C82ED77-8ACF-4544-B7E4-7844DB67AA36}" type="presParOf" srcId="{B28BF376-CFC2-47ED-8613-B8E43391D925}" destId="{C9363E3C-3316-477F-BD47-96884A661A2C}" srcOrd="2" destOrd="0" presId="urn:microsoft.com/office/officeart/2005/8/layout/orgChart1"/>
    <dgm:cxn modelId="{D9A89CBE-C577-418A-ADF5-A25A20A747F1}" type="presParOf" srcId="{D9C09C2A-A7D7-4BCA-AC10-47E67A3BA804}" destId="{CCEB9C92-7555-43B8-ABA9-A3E352A26B6B}" srcOrd="1" destOrd="0" presId="urn:microsoft.com/office/officeart/2005/8/layout/orgChart1"/>
    <dgm:cxn modelId="{A89F6126-62F8-49A8-9F9E-55541EBFE512}" type="presParOf" srcId="{CCEB9C92-7555-43B8-ABA9-A3E352A26B6B}" destId="{99F8273A-ADE6-41DF-B3F4-132C8A4551BE}" srcOrd="0" destOrd="0" presId="urn:microsoft.com/office/officeart/2005/8/layout/orgChart1"/>
    <dgm:cxn modelId="{FC7FFCE1-3E73-42CF-907C-5EB923E93096}" type="presParOf" srcId="{99F8273A-ADE6-41DF-B3F4-132C8A4551BE}" destId="{B2AF74AF-C5AD-4EBB-AEFD-076B390D35B9}" srcOrd="0" destOrd="0" presId="urn:microsoft.com/office/officeart/2005/8/layout/orgChart1"/>
    <dgm:cxn modelId="{74797081-20E6-4F4E-9BA8-7517BAD0E0BE}" type="presParOf" srcId="{99F8273A-ADE6-41DF-B3F4-132C8A4551BE}" destId="{5F2B0E51-7904-4F54-9BD1-3A33EA7D9CE2}" srcOrd="1" destOrd="0" presId="urn:microsoft.com/office/officeart/2005/8/layout/orgChart1"/>
    <dgm:cxn modelId="{BB6B749D-BA5B-451C-8B2D-C4F3A082E06A}" type="presParOf" srcId="{CCEB9C92-7555-43B8-ABA9-A3E352A26B6B}" destId="{C181E3B2-8C8C-4627-A46B-74530236A0F6}" srcOrd="1" destOrd="0" presId="urn:microsoft.com/office/officeart/2005/8/layout/orgChart1"/>
    <dgm:cxn modelId="{70C62497-AC56-4838-B770-403E49799314}" type="presParOf" srcId="{CCEB9C92-7555-43B8-ABA9-A3E352A26B6B}" destId="{D5C2D603-94B9-45A1-B939-B325FCEA2D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818CE2-F972-4376-A0C6-B99BFAE3C017}"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6E91F0D0-AC0F-4BBB-8D85-91DCC2218C9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Junior Advisement &amp; IGP</a:t>
          </a:r>
        </a:p>
      </dgm:t>
    </dgm:pt>
    <dgm:pt modelId="{676AA0E1-4285-410B-BB26-F42CD5157525}" type="parTrans" cxnId="{0E0B31A7-C7EF-4474-84F3-7852ADB89971}">
      <dgm:prSet/>
      <dgm:spPr/>
      <dgm:t>
        <a:bodyPr/>
        <a:lstStyle/>
        <a:p>
          <a:endParaRPr lang="en-US"/>
        </a:p>
      </dgm:t>
    </dgm:pt>
    <dgm:pt modelId="{0A30F2AF-13D2-477B-8971-AE194BFE6D70}" type="sibTrans" cxnId="{0E0B31A7-C7EF-4474-84F3-7852ADB89971}">
      <dgm:prSet/>
      <dgm:spPr/>
      <dgm:t>
        <a:bodyPr/>
        <a:lstStyle/>
        <a:p>
          <a:endParaRPr lang="en-US"/>
        </a:p>
      </dgm:t>
    </dgm:pt>
    <dgm:pt modelId="{FFC59EA6-B219-4FB2-9E7F-1459D3139FC1}">
      <dgm:prSet/>
      <dgm:spPr/>
      <dgm:t>
        <a:bodyPr/>
        <a:lstStyle/>
        <a:p>
          <a:r>
            <a:rPr lang="en-US">
              <a:latin typeface="Roboto" panose="02000000000000000000" pitchFamily="2" charset="0"/>
              <a:ea typeface="Roboto" panose="02000000000000000000" pitchFamily="2" charset="0"/>
              <a:cs typeface="Roboto" panose="02000000000000000000" pitchFamily="2" charset="0"/>
            </a:rPr>
            <a:t>Graduation Requirements and Options</a:t>
          </a:r>
        </a:p>
      </dgm:t>
    </dgm:pt>
    <dgm:pt modelId="{10E187DC-039A-4716-88C8-FD96FEB6226E}" type="parTrans" cxnId="{57CF166E-38C8-4F7A-88A9-3E5A48778BD5}">
      <dgm:prSet/>
      <dgm:spPr/>
      <dgm:t>
        <a:bodyPr/>
        <a:lstStyle/>
        <a:p>
          <a:endParaRPr lang="en-US"/>
        </a:p>
      </dgm:t>
    </dgm:pt>
    <dgm:pt modelId="{7739A370-53A7-473D-A72E-7BAD827FC3BC}" type="sibTrans" cxnId="{57CF166E-38C8-4F7A-88A9-3E5A48778BD5}">
      <dgm:prSet/>
      <dgm:spPr/>
      <dgm:t>
        <a:bodyPr/>
        <a:lstStyle/>
        <a:p>
          <a:endParaRPr lang="en-US"/>
        </a:p>
      </dgm:t>
    </dgm:pt>
    <dgm:pt modelId="{154E90E4-F2FB-4010-97ED-5D04D4441989}">
      <dgm:prSet/>
      <dgm:spPr/>
      <dgm:t>
        <a:bodyPr/>
        <a:lstStyle/>
        <a:p>
          <a:r>
            <a:rPr lang="en-US">
              <a:latin typeface="Roboto" panose="02000000000000000000" pitchFamily="2" charset="0"/>
              <a:ea typeface="Roboto" panose="02000000000000000000" pitchFamily="2" charset="0"/>
              <a:cs typeface="Roboto" panose="02000000000000000000" pitchFamily="2" charset="0"/>
            </a:rPr>
            <a:t>Post-Secondary Options</a:t>
          </a:r>
        </a:p>
      </dgm:t>
    </dgm:pt>
    <dgm:pt modelId="{3DBC7DC3-531E-4C61-A26B-0A98775F99FF}" type="parTrans" cxnId="{7C083619-E1FF-4098-8D4B-ECF81DD29972}">
      <dgm:prSet/>
      <dgm:spPr/>
      <dgm:t>
        <a:bodyPr/>
        <a:lstStyle/>
        <a:p>
          <a:endParaRPr lang="en-US"/>
        </a:p>
      </dgm:t>
    </dgm:pt>
    <dgm:pt modelId="{81B7BA45-6A5B-4F88-A401-C90E3545A16A}" type="sibTrans" cxnId="{7C083619-E1FF-4098-8D4B-ECF81DD29972}">
      <dgm:prSet/>
      <dgm:spPr/>
      <dgm:t>
        <a:bodyPr/>
        <a:lstStyle/>
        <a:p>
          <a:endParaRPr lang="en-US"/>
        </a:p>
      </dgm:t>
    </dgm:pt>
    <dgm:pt modelId="{F3A0316A-DEB3-46E3-930E-36BA5C23ADEA}">
      <dgm:prSet/>
      <dgm:spPr/>
      <dgm:t>
        <a:bodyPr/>
        <a:lstStyle/>
        <a:p>
          <a:r>
            <a:rPr lang="en-US">
              <a:latin typeface="Roboto" panose="02000000000000000000" pitchFamily="2" charset="0"/>
              <a:ea typeface="Roboto" panose="02000000000000000000" pitchFamily="2" charset="0"/>
              <a:cs typeface="Roboto" panose="02000000000000000000" pitchFamily="2" charset="0"/>
            </a:rPr>
            <a:t>HOPE Programs, Financial Aid, and Georgia Match </a:t>
          </a:r>
        </a:p>
      </dgm:t>
    </dgm:pt>
    <dgm:pt modelId="{7F6F1575-8CC8-492F-9524-21CE1247C20E}" type="parTrans" cxnId="{913865A7-56E7-4D81-A32B-3699B4547DA9}">
      <dgm:prSet/>
      <dgm:spPr/>
      <dgm:t>
        <a:bodyPr/>
        <a:lstStyle/>
        <a:p>
          <a:endParaRPr lang="en-US"/>
        </a:p>
      </dgm:t>
    </dgm:pt>
    <dgm:pt modelId="{11D4A414-75B7-4643-8529-B5F52D9878D2}" type="sibTrans" cxnId="{913865A7-56E7-4D81-A32B-3699B4547DA9}">
      <dgm:prSet/>
      <dgm:spPr/>
      <dgm:t>
        <a:bodyPr/>
        <a:lstStyle/>
        <a:p>
          <a:endParaRPr lang="en-US"/>
        </a:p>
      </dgm:t>
    </dgm:pt>
    <dgm:pt modelId="{0A80FD11-70AD-45B2-AC7D-3695878EA9FD}">
      <dgm:prSet/>
      <dgm:spPr/>
      <dgm:t>
        <a:bodyPr/>
        <a:lstStyle/>
        <a:p>
          <a:r>
            <a:rPr lang="en-US">
              <a:latin typeface="Roboto" panose="02000000000000000000" pitchFamily="2" charset="0"/>
              <a:ea typeface="Roboto" panose="02000000000000000000" pitchFamily="2" charset="0"/>
              <a:cs typeface="Roboto" panose="02000000000000000000" pitchFamily="2" charset="0"/>
            </a:rPr>
            <a:t>Naviance</a:t>
          </a:r>
        </a:p>
      </dgm:t>
    </dgm:pt>
    <dgm:pt modelId="{F6D9840A-F281-4E54-A013-5DEF991F795D}" type="parTrans" cxnId="{DE57EBAC-E5CD-4368-A83A-BE8EA78E0694}">
      <dgm:prSet/>
      <dgm:spPr/>
      <dgm:t>
        <a:bodyPr/>
        <a:lstStyle/>
        <a:p>
          <a:endParaRPr lang="en-US"/>
        </a:p>
      </dgm:t>
    </dgm:pt>
    <dgm:pt modelId="{DED347FF-C9DC-4948-8077-CB692F0F698F}" type="sibTrans" cxnId="{DE57EBAC-E5CD-4368-A83A-BE8EA78E0694}">
      <dgm:prSet/>
      <dgm:spPr/>
      <dgm:t>
        <a:bodyPr/>
        <a:lstStyle/>
        <a:p>
          <a:endParaRPr lang="en-US"/>
        </a:p>
      </dgm:t>
    </dgm:pt>
    <dgm:pt modelId="{42AE7C2A-8BA4-4E12-9CCD-C44AF7F60EF6}">
      <dgm:prSet/>
      <dgm:spPr/>
      <dgm:t>
        <a:bodyPr/>
        <a:lstStyle/>
        <a:p>
          <a:r>
            <a:rPr lang="en-US">
              <a:latin typeface="Roboto" panose="02000000000000000000" pitchFamily="2" charset="0"/>
              <a:ea typeface="Roboto" panose="02000000000000000000" pitchFamily="2" charset="0"/>
              <a:cs typeface="Roboto" panose="02000000000000000000" pitchFamily="2" charset="0"/>
            </a:rPr>
            <a:t>Dual Enrollment</a:t>
          </a:r>
        </a:p>
      </dgm:t>
    </dgm:pt>
    <dgm:pt modelId="{4F1861DA-7310-46C0-AAC4-E50C86C631B8}" type="parTrans" cxnId="{8B3108E6-892A-44F0-865C-6A1D4A1BEF55}">
      <dgm:prSet/>
      <dgm:spPr/>
      <dgm:t>
        <a:bodyPr/>
        <a:lstStyle/>
        <a:p>
          <a:endParaRPr lang="en-US"/>
        </a:p>
      </dgm:t>
    </dgm:pt>
    <dgm:pt modelId="{A933A25D-ADC4-49ED-8E38-467F8ADCB80B}" type="sibTrans" cxnId="{8B3108E6-892A-44F0-865C-6A1D4A1BEF55}">
      <dgm:prSet/>
      <dgm:spPr/>
      <dgm:t>
        <a:bodyPr/>
        <a:lstStyle/>
        <a:p>
          <a:endParaRPr lang="en-US"/>
        </a:p>
      </dgm:t>
    </dgm:pt>
    <dgm:pt modelId="{A9DDCB1D-732F-4E28-9144-B5AB5DC4CB45}" type="pres">
      <dgm:prSet presAssocID="{A4818CE2-F972-4376-A0C6-B99BFAE3C017}" presName="vert0" presStyleCnt="0">
        <dgm:presLayoutVars>
          <dgm:dir/>
          <dgm:animOne val="branch"/>
          <dgm:animLvl val="lvl"/>
        </dgm:presLayoutVars>
      </dgm:prSet>
      <dgm:spPr/>
    </dgm:pt>
    <dgm:pt modelId="{93588857-A332-44F8-8773-361A039382E0}" type="pres">
      <dgm:prSet presAssocID="{6E91F0D0-AC0F-4BBB-8D85-91DCC2218C9E}" presName="thickLine" presStyleLbl="alignNode1" presStyleIdx="0" presStyleCnt="6"/>
      <dgm:spPr/>
    </dgm:pt>
    <dgm:pt modelId="{1B5C5BAE-EB8E-439A-99CE-4EA7B6BBBF4D}" type="pres">
      <dgm:prSet presAssocID="{6E91F0D0-AC0F-4BBB-8D85-91DCC2218C9E}" presName="horz1" presStyleCnt="0"/>
      <dgm:spPr/>
    </dgm:pt>
    <dgm:pt modelId="{D72EF5EB-4646-43AF-890D-446F0285BE98}" type="pres">
      <dgm:prSet presAssocID="{6E91F0D0-AC0F-4BBB-8D85-91DCC2218C9E}" presName="tx1" presStyleLbl="revTx" presStyleIdx="0" presStyleCnt="6" custLinFactNeighborX="-249" custLinFactNeighborY="-6478"/>
      <dgm:spPr/>
    </dgm:pt>
    <dgm:pt modelId="{8583AE30-2DA3-4AB4-B106-F5AADCBB7D69}" type="pres">
      <dgm:prSet presAssocID="{6E91F0D0-AC0F-4BBB-8D85-91DCC2218C9E}" presName="vert1" presStyleCnt="0"/>
      <dgm:spPr/>
    </dgm:pt>
    <dgm:pt modelId="{516F08AD-D405-49B9-9A6D-B49430247E30}" type="pres">
      <dgm:prSet presAssocID="{FFC59EA6-B219-4FB2-9E7F-1459D3139FC1}" presName="thickLine" presStyleLbl="alignNode1" presStyleIdx="1" presStyleCnt="6"/>
      <dgm:spPr/>
    </dgm:pt>
    <dgm:pt modelId="{3BB27A63-808C-4709-9F60-A96683720A61}" type="pres">
      <dgm:prSet presAssocID="{FFC59EA6-B219-4FB2-9E7F-1459D3139FC1}" presName="horz1" presStyleCnt="0"/>
      <dgm:spPr/>
    </dgm:pt>
    <dgm:pt modelId="{1A624A9D-0709-4F50-9D40-D54C14C73E91}" type="pres">
      <dgm:prSet presAssocID="{FFC59EA6-B219-4FB2-9E7F-1459D3139FC1}" presName="tx1" presStyleLbl="revTx" presStyleIdx="1" presStyleCnt="6"/>
      <dgm:spPr/>
    </dgm:pt>
    <dgm:pt modelId="{74E7A5A9-F2C3-49F7-8454-F321E6AA495D}" type="pres">
      <dgm:prSet presAssocID="{FFC59EA6-B219-4FB2-9E7F-1459D3139FC1}" presName="vert1" presStyleCnt="0"/>
      <dgm:spPr/>
    </dgm:pt>
    <dgm:pt modelId="{26D2E53E-8DB1-4BFA-975C-F81C6861C6A7}" type="pres">
      <dgm:prSet presAssocID="{42AE7C2A-8BA4-4E12-9CCD-C44AF7F60EF6}" presName="thickLine" presStyleLbl="alignNode1" presStyleIdx="2" presStyleCnt="6"/>
      <dgm:spPr/>
    </dgm:pt>
    <dgm:pt modelId="{43B86E76-F3B2-4ABC-8855-459930223FFF}" type="pres">
      <dgm:prSet presAssocID="{42AE7C2A-8BA4-4E12-9CCD-C44AF7F60EF6}" presName="horz1" presStyleCnt="0"/>
      <dgm:spPr/>
    </dgm:pt>
    <dgm:pt modelId="{8581AA7D-1EA2-4632-BADD-D7999BB4440E}" type="pres">
      <dgm:prSet presAssocID="{42AE7C2A-8BA4-4E12-9CCD-C44AF7F60EF6}" presName="tx1" presStyleLbl="revTx" presStyleIdx="2" presStyleCnt="6"/>
      <dgm:spPr/>
    </dgm:pt>
    <dgm:pt modelId="{A8F1613B-7274-4BFC-B1EE-851DB8ECBF7B}" type="pres">
      <dgm:prSet presAssocID="{42AE7C2A-8BA4-4E12-9CCD-C44AF7F60EF6}" presName="vert1" presStyleCnt="0"/>
      <dgm:spPr/>
    </dgm:pt>
    <dgm:pt modelId="{C3B8FA79-8585-4E43-AA5C-BA4B8071BABA}" type="pres">
      <dgm:prSet presAssocID="{154E90E4-F2FB-4010-97ED-5D04D4441989}" presName="thickLine" presStyleLbl="alignNode1" presStyleIdx="3" presStyleCnt="6"/>
      <dgm:spPr/>
    </dgm:pt>
    <dgm:pt modelId="{2761B985-74E4-4D9B-86EA-144F47DCA757}" type="pres">
      <dgm:prSet presAssocID="{154E90E4-F2FB-4010-97ED-5D04D4441989}" presName="horz1" presStyleCnt="0"/>
      <dgm:spPr/>
    </dgm:pt>
    <dgm:pt modelId="{81F61A15-9633-4DE9-B132-9B6FF7E9E6D1}" type="pres">
      <dgm:prSet presAssocID="{154E90E4-F2FB-4010-97ED-5D04D4441989}" presName="tx1" presStyleLbl="revTx" presStyleIdx="3" presStyleCnt="6"/>
      <dgm:spPr/>
    </dgm:pt>
    <dgm:pt modelId="{EC54B2DB-8086-4176-AE2E-0271434AA0AF}" type="pres">
      <dgm:prSet presAssocID="{154E90E4-F2FB-4010-97ED-5D04D4441989}" presName="vert1" presStyleCnt="0"/>
      <dgm:spPr/>
    </dgm:pt>
    <dgm:pt modelId="{8AB99ABE-2B9C-480F-95E0-CB75AD05CE14}" type="pres">
      <dgm:prSet presAssocID="{F3A0316A-DEB3-46E3-930E-36BA5C23ADEA}" presName="thickLine" presStyleLbl="alignNode1" presStyleIdx="4" presStyleCnt="6"/>
      <dgm:spPr/>
    </dgm:pt>
    <dgm:pt modelId="{62FB3514-817C-402E-9197-035DFD3B2C7D}" type="pres">
      <dgm:prSet presAssocID="{F3A0316A-DEB3-46E3-930E-36BA5C23ADEA}" presName="horz1" presStyleCnt="0"/>
      <dgm:spPr/>
    </dgm:pt>
    <dgm:pt modelId="{3AD2899F-78BA-41BC-A446-46121F1F5C2C}" type="pres">
      <dgm:prSet presAssocID="{F3A0316A-DEB3-46E3-930E-36BA5C23ADEA}" presName="tx1" presStyleLbl="revTx" presStyleIdx="4" presStyleCnt="6"/>
      <dgm:spPr/>
    </dgm:pt>
    <dgm:pt modelId="{D0420963-46EF-4E85-BA52-AE64622F33AE}" type="pres">
      <dgm:prSet presAssocID="{F3A0316A-DEB3-46E3-930E-36BA5C23ADEA}" presName="vert1" presStyleCnt="0"/>
      <dgm:spPr/>
    </dgm:pt>
    <dgm:pt modelId="{AD58A538-31DD-422B-BF3D-3DE3E24B45DE}" type="pres">
      <dgm:prSet presAssocID="{0A80FD11-70AD-45B2-AC7D-3695878EA9FD}" presName="thickLine" presStyleLbl="alignNode1" presStyleIdx="5" presStyleCnt="6"/>
      <dgm:spPr/>
    </dgm:pt>
    <dgm:pt modelId="{D66F629A-4084-4CB2-A6DD-129F9B229DBC}" type="pres">
      <dgm:prSet presAssocID="{0A80FD11-70AD-45B2-AC7D-3695878EA9FD}" presName="horz1" presStyleCnt="0"/>
      <dgm:spPr/>
    </dgm:pt>
    <dgm:pt modelId="{E098D831-CD95-4E99-A240-A5EF737F14DA}" type="pres">
      <dgm:prSet presAssocID="{0A80FD11-70AD-45B2-AC7D-3695878EA9FD}" presName="tx1" presStyleLbl="revTx" presStyleIdx="5" presStyleCnt="6"/>
      <dgm:spPr/>
    </dgm:pt>
    <dgm:pt modelId="{FACE2D0F-7860-4D4D-B499-34E13556B280}" type="pres">
      <dgm:prSet presAssocID="{0A80FD11-70AD-45B2-AC7D-3695878EA9FD}" presName="vert1" presStyleCnt="0"/>
      <dgm:spPr/>
    </dgm:pt>
  </dgm:ptLst>
  <dgm:cxnLst>
    <dgm:cxn modelId="{7C083619-E1FF-4098-8D4B-ECF81DD29972}" srcId="{A4818CE2-F972-4376-A0C6-B99BFAE3C017}" destId="{154E90E4-F2FB-4010-97ED-5D04D4441989}" srcOrd="3" destOrd="0" parTransId="{3DBC7DC3-531E-4C61-A26B-0A98775F99FF}" sibTransId="{81B7BA45-6A5B-4F88-A401-C90E3545A16A}"/>
    <dgm:cxn modelId="{B4CC7626-6A98-457E-8761-73C99E807DDC}" type="presOf" srcId="{A4818CE2-F972-4376-A0C6-B99BFAE3C017}" destId="{A9DDCB1D-732F-4E28-9144-B5AB5DC4CB45}" srcOrd="0" destOrd="0" presId="urn:microsoft.com/office/officeart/2008/layout/LinedList"/>
    <dgm:cxn modelId="{57CF166E-38C8-4F7A-88A9-3E5A48778BD5}" srcId="{A4818CE2-F972-4376-A0C6-B99BFAE3C017}" destId="{FFC59EA6-B219-4FB2-9E7F-1459D3139FC1}" srcOrd="1" destOrd="0" parTransId="{10E187DC-039A-4716-88C8-FD96FEB6226E}" sibTransId="{7739A370-53A7-473D-A72E-7BAD827FC3BC}"/>
    <dgm:cxn modelId="{E6BE1888-1E96-4C8F-8D4A-9F5B309BC509}" type="presOf" srcId="{6E91F0D0-AC0F-4BBB-8D85-91DCC2218C9E}" destId="{D72EF5EB-4646-43AF-890D-446F0285BE98}" srcOrd="0" destOrd="0" presId="urn:microsoft.com/office/officeart/2008/layout/LinedList"/>
    <dgm:cxn modelId="{F07D1C90-E49E-408C-84F1-5E45CB80F036}" type="presOf" srcId="{F3A0316A-DEB3-46E3-930E-36BA5C23ADEA}" destId="{3AD2899F-78BA-41BC-A446-46121F1F5C2C}" srcOrd="0" destOrd="0" presId="urn:microsoft.com/office/officeart/2008/layout/LinedList"/>
    <dgm:cxn modelId="{E24189A0-E89B-4C2F-B1EC-D7891C7CA865}" type="presOf" srcId="{FFC59EA6-B219-4FB2-9E7F-1459D3139FC1}" destId="{1A624A9D-0709-4F50-9D40-D54C14C73E91}" srcOrd="0" destOrd="0" presId="urn:microsoft.com/office/officeart/2008/layout/LinedList"/>
    <dgm:cxn modelId="{0E0B31A7-C7EF-4474-84F3-7852ADB89971}" srcId="{A4818CE2-F972-4376-A0C6-B99BFAE3C017}" destId="{6E91F0D0-AC0F-4BBB-8D85-91DCC2218C9E}" srcOrd="0" destOrd="0" parTransId="{676AA0E1-4285-410B-BB26-F42CD5157525}" sibTransId="{0A30F2AF-13D2-477B-8971-AE194BFE6D70}"/>
    <dgm:cxn modelId="{913865A7-56E7-4D81-A32B-3699B4547DA9}" srcId="{A4818CE2-F972-4376-A0C6-B99BFAE3C017}" destId="{F3A0316A-DEB3-46E3-930E-36BA5C23ADEA}" srcOrd="4" destOrd="0" parTransId="{7F6F1575-8CC8-492F-9524-21CE1247C20E}" sibTransId="{11D4A414-75B7-4643-8529-B5F52D9878D2}"/>
    <dgm:cxn modelId="{DE57EBAC-E5CD-4368-A83A-BE8EA78E0694}" srcId="{A4818CE2-F972-4376-A0C6-B99BFAE3C017}" destId="{0A80FD11-70AD-45B2-AC7D-3695878EA9FD}" srcOrd="5" destOrd="0" parTransId="{F6D9840A-F281-4E54-A013-5DEF991F795D}" sibTransId="{DED347FF-C9DC-4948-8077-CB692F0F698F}"/>
    <dgm:cxn modelId="{3CAB0AC5-229F-464F-82D7-46E295BC8029}" type="presOf" srcId="{154E90E4-F2FB-4010-97ED-5D04D4441989}" destId="{81F61A15-9633-4DE9-B132-9B6FF7E9E6D1}" srcOrd="0" destOrd="0" presId="urn:microsoft.com/office/officeart/2008/layout/LinedList"/>
    <dgm:cxn modelId="{8B3108E6-892A-44F0-865C-6A1D4A1BEF55}" srcId="{A4818CE2-F972-4376-A0C6-B99BFAE3C017}" destId="{42AE7C2A-8BA4-4E12-9CCD-C44AF7F60EF6}" srcOrd="2" destOrd="0" parTransId="{4F1861DA-7310-46C0-AAC4-E50C86C631B8}" sibTransId="{A933A25D-ADC4-49ED-8E38-467F8ADCB80B}"/>
    <dgm:cxn modelId="{892232E8-7812-4F4D-A77A-03D6105CF8DF}" type="presOf" srcId="{42AE7C2A-8BA4-4E12-9CCD-C44AF7F60EF6}" destId="{8581AA7D-1EA2-4632-BADD-D7999BB4440E}" srcOrd="0" destOrd="0" presId="urn:microsoft.com/office/officeart/2008/layout/LinedList"/>
    <dgm:cxn modelId="{7AA9C6FB-2861-400D-AE23-873D59945AD7}" type="presOf" srcId="{0A80FD11-70AD-45B2-AC7D-3695878EA9FD}" destId="{E098D831-CD95-4E99-A240-A5EF737F14DA}" srcOrd="0" destOrd="0" presId="urn:microsoft.com/office/officeart/2008/layout/LinedList"/>
    <dgm:cxn modelId="{A7457F6F-904C-4028-9EF8-0F501887E04C}" type="presParOf" srcId="{A9DDCB1D-732F-4E28-9144-B5AB5DC4CB45}" destId="{93588857-A332-44F8-8773-361A039382E0}" srcOrd="0" destOrd="0" presId="urn:microsoft.com/office/officeart/2008/layout/LinedList"/>
    <dgm:cxn modelId="{4A95A647-CF0D-47F1-9289-87D6F3A80A0D}" type="presParOf" srcId="{A9DDCB1D-732F-4E28-9144-B5AB5DC4CB45}" destId="{1B5C5BAE-EB8E-439A-99CE-4EA7B6BBBF4D}" srcOrd="1" destOrd="0" presId="urn:microsoft.com/office/officeart/2008/layout/LinedList"/>
    <dgm:cxn modelId="{2D7A030D-0DDA-4A79-BAE1-DAC3C7C966F6}" type="presParOf" srcId="{1B5C5BAE-EB8E-439A-99CE-4EA7B6BBBF4D}" destId="{D72EF5EB-4646-43AF-890D-446F0285BE98}" srcOrd="0" destOrd="0" presId="urn:microsoft.com/office/officeart/2008/layout/LinedList"/>
    <dgm:cxn modelId="{52E49E81-5B81-4080-9D3B-7D753152E44F}" type="presParOf" srcId="{1B5C5BAE-EB8E-439A-99CE-4EA7B6BBBF4D}" destId="{8583AE30-2DA3-4AB4-B106-F5AADCBB7D69}" srcOrd="1" destOrd="0" presId="urn:microsoft.com/office/officeart/2008/layout/LinedList"/>
    <dgm:cxn modelId="{F3F54C68-5FE0-4E17-AFDF-776B2B1DFF0C}" type="presParOf" srcId="{A9DDCB1D-732F-4E28-9144-B5AB5DC4CB45}" destId="{516F08AD-D405-49B9-9A6D-B49430247E30}" srcOrd="2" destOrd="0" presId="urn:microsoft.com/office/officeart/2008/layout/LinedList"/>
    <dgm:cxn modelId="{07EDDE43-A21F-46F8-82CC-66D96A040E3A}" type="presParOf" srcId="{A9DDCB1D-732F-4E28-9144-B5AB5DC4CB45}" destId="{3BB27A63-808C-4709-9F60-A96683720A61}" srcOrd="3" destOrd="0" presId="urn:microsoft.com/office/officeart/2008/layout/LinedList"/>
    <dgm:cxn modelId="{F25FDD20-BE6D-4111-8CEC-4BF4943F8CF3}" type="presParOf" srcId="{3BB27A63-808C-4709-9F60-A96683720A61}" destId="{1A624A9D-0709-4F50-9D40-D54C14C73E91}" srcOrd="0" destOrd="0" presId="urn:microsoft.com/office/officeart/2008/layout/LinedList"/>
    <dgm:cxn modelId="{A07A44ED-61E7-46BE-88B4-72CB346027BE}" type="presParOf" srcId="{3BB27A63-808C-4709-9F60-A96683720A61}" destId="{74E7A5A9-F2C3-49F7-8454-F321E6AA495D}" srcOrd="1" destOrd="0" presId="urn:microsoft.com/office/officeart/2008/layout/LinedList"/>
    <dgm:cxn modelId="{D2219C87-95CD-4B6E-905F-5D6D040BD914}" type="presParOf" srcId="{A9DDCB1D-732F-4E28-9144-B5AB5DC4CB45}" destId="{26D2E53E-8DB1-4BFA-975C-F81C6861C6A7}" srcOrd="4" destOrd="0" presId="urn:microsoft.com/office/officeart/2008/layout/LinedList"/>
    <dgm:cxn modelId="{851328E6-5ED6-4C06-976C-484029ECD1EB}" type="presParOf" srcId="{A9DDCB1D-732F-4E28-9144-B5AB5DC4CB45}" destId="{43B86E76-F3B2-4ABC-8855-459930223FFF}" srcOrd="5" destOrd="0" presId="urn:microsoft.com/office/officeart/2008/layout/LinedList"/>
    <dgm:cxn modelId="{CC789592-590C-496C-ABCC-612924823B5C}" type="presParOf" srcId="{43B86E76-F3B2-4ABC-8855-459930223FFF}" destId="{8581AA7D-1EA2-4632-BADD-D7999BB4440E}" srcOrd="0" destOrd="0" presId="urn:microsoft.com/office/officeart/2008/layout/LinedList"/>
    <dgm:cxn modelId="{1A2DF906-2578-4209-A963-CEE0BFA257CF}" type="presParOf" srcId="{43B86E76-F3B2-4ABC-8855-459930223FFF}" destId="{A8F1613B-7274-4BFC-B1EE-851DB8ECBF7B}" srcOrd="1" destOrd="0" presId="urn:microsoft.com/office/officeart/2008/layout/LinedList"/>
    <dgm:cxn modelId="{45FB11DA-D90A-4ED4-8D5B-C6D50C53CF16}" type="presParOf" srcId="{A9DDCB1D-732F-4E28-9144-B5AB5DC4CB45}" destId="{C3B8FA79-8585-4E43-AA5C-BA4B8071BABA}" srcOrd="6" destOrd="0" presId="urn:microsoft.com/office/officeart/2008/layout/LinedList"/>
    <dgm:cxn modelId="{64CE55B0-7751-4F01-8C40-83020AD59837}" type="presParOf" srcId="{A9DDCB1D-732F-4E28-9144-B5AB5DC4CB45}" destId="{2761B985-74E4-4D9B-86EA-144F47DCA757}" srcOrd="7" destOrd="0" presId="urn:microsoft.com/office/officeart/2008/layout/LinedList"/>
    <dgm:cxn modelId="{76F9CF44-D1C7-4652-9083-1E2E5A427E2E}" type="presParOf" srcId="{2761B985-74E4-4D9B-86EA-144F47DCA757}" destId="{81F61A15-9633-4DE9-B132-9B6FF7E9E6D1}" srcOrd="0" destOrd="0" presId="urn:microsoft.com/office/officeart/2008/layout/LinedList"/>
    <dgm:cxn modelId="{403B53FC-F740-404C-B735-1C06D685420D}" type="presParOf" srcId="{2761B985-74E4-4D9B-86EA-144F47DCA757}" destId="{EC54B2DB-8086-4176-AE2E-0271434AA0AF}" srcOrd="1" destOrd="0" presId="urn:microsoft.com/office/officeart/2008/layout/LinedList"/>
    <dgm:cxn modelId="{0D91689E-BAAE-48D5-ADF3-D3041C68134B}" type="presParOf" srcId="{A9DDCB1D-732F-4E28-9144-B5AB5DC4CB45}" destId="{8AB99ABE-2B9C-480F-95E0-CB75AD05CE14}" srcOrd="8" destOrd="0" presId="urn:microsoft.com/office/officeart/2008/layout/LinedList"/>
    <dgm:cxn modelId="{F8867934-61F3-4B84-9279-924B5E5964AF}" type="presParOf" srcId="{A9DDCB1D-732F-4E28-9144-B5AB5DC4CB45}" destId="{62FB3514-817C-402E-9197-035DFD3B2C7D}" srcOrd="9" destOrd="0" presId="urn:microsoft.com/office/officeart/2008/layout/LinedList"/>
    <dgm:cxn modelId="{5A936E99-1211-4A9F-A2B3-462DF62ED698}" type="presParOf" srcId="{62FB3514-817C-402E-9197-035DFD3B2C7D}" destId="{3AD2899F-78BA-41BC-A446-46121F1F5C2C}" srcOrd="0" destOrd="0" presId="urn:microsoft.com/office/officeart/2008/layout/LinedList"/>
    <dgm:cxn modelId="{CEBB8FCE-7162-4BB8-9947-20D11CD7D848}" type="presParOf" srcId="{62FB3514-817C-402E-9197-035DFD3B2C7D}" destId="{D0420963-46EF-4E85-BA52-AE64622F33AE}" srcOrd="1" destOrd="0" presId="urn:microsoft.com/office/officeart/2008/layout/LinedList"/>
    <dgm:cxn modelId="{62976DFA-C3D8-4842-8871-3F9FAFA4F0D7}" type="presParOf" srcId="{A9DDCB1D-732F-4E28-9144-B5AB5DC4CB45}" destId="{AD58A538-31DD-422B-BF3D-3DE3E24B45DE}" srcOrd="10" destOrd="0" presId="urn:microsoft.com/office/officeart/2008/layout/LinedList"/>
    <dgm:cxn modelId="{917982A9-FD64-4598-AA09-0DEB56F94666}" type="presParOf" srcId="{A9DDCB1D-732F-4E28-9144-B5AB5DC4CB45}" destId="{D66F629A-4084-4CB2-A6DD-129F9B229DBC}" srcOrd="11" destOrd="0" presId="urn:microsoft.com/office/officeart/2008/layout/LinedList"/>
    <dgm:cxn modelId="{6560351D-7518-475F-857E-E9758E8E6D71}" type="presParOf" srcId="{D66F629A-4084-4CB2-A6DD-129F9B229DBC}" destId="{E098D831-CD95-4E99-A240-A5EF737F14DA}" srcOrd="0" destOrd="0" presId="urn:microsoft.com/office/officeart/2008/layout/LinedList"/>
    <dgm:cxn modelId="{40712C62-DBE8-402D-8B48-AAC7E40C8F0E}" type="presParOf" srcId="{D66F629A-4084-4CB2-A6DD-129F9B229DBC}" destId="{FACE2D0F-7860-4D4D-B499-34E13556B28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A3503A-CF49-4A59-A052-EE2DF8F649D9}" type="doc">
      <dgm:prSet loTypeId="urn:microsoft.com/office/officeart/2005/8/layout/process2" loCatId="process" qsTypeId="urn:microsoft.com/office/officeart/2005/8/quickstyle/simple4" qsCatId="simple" csTypeId="urn:microsoft.com/office/officeart/2005/8/colors/accent1_2" csCatId="accent1" phldr="1"/>
      <dgm:spPr/>
      <dgm:t>
        <a:bodyPr/>
        <a:lstStyle/>
        <a:p>
          <a:endParaRPr lang="en-US"/>
        </a:p>
      </dgm:t>
    </dgm:pt>
    <dgm:pt modelId="{EF6AEF09-A7F5-4D07-BC0F-3E0F86C21A79}">
      <dgm:prSet/>
      <dgm:spPr/>
      <dgm:t>
        <a:bodyPr/>
        <a:lstStyle/>
        <a:p>
          <a:r>
            <a:rPr lang="en-US">
              <a:latin typeface="Roboto" panose="02000000000000000000" pitchFamily="2" charset="0"/>
              <a:ea typeface="Roboto" panose="02000000000000000000" pitchFamily="2" charset="0"/>
              <a:cs typeface="Roboto" panose="02000000000000000000" pitchFamily="2" charset="0"/>
            </a:rPr>
            <a:t>If you are 100% sure you don’t want to attend a four-year college immediately after high school, and you’re interested in going directly into the workforce with a particular skill, this option may be for you (with parent approval). With only 9 required traditional high school credits, this option affords students the opportunity to simultaneously graduate with a CCSD high school diploma and Chattahoochee Technical College credentials.</a:t>
          </a:r>
        </a:p>
      </dgm:t>
    </dgm:pt>
    <dgm:pt modelId="{7DCF0DF0-7723-480E-A367-48C7D032EABE}" type="parTrans" cxnId="{13A8C0DA-0632-4BF6-AB85-37296CE90107}">
      <dgm:prSet/>
      <dgm:spPr/>
      <dgm:t>
        <a:bodyPr/>
        <a:lstStyle/>
        <a:p>
          <a:endParaRPr lang="en-US"/>
        </a:p>
      </dgm:t>
    </dgm:pt>
    <dgm:pt modelId="{8604392C-41F7-48E4-945B-9F9DBA5D2E3F}" type="sibTrans" cxnId="{13A8C0DA-0632-4BF6-AB85-37296CE90107}">
      <dgm:prSet/>
      <dgm:spPr/>
      <dgm:t>
        <a:bodyPr/>
        <a:lstStyle/>
        <a:p>
          <a:endParaRPr lang="en-US"/>
        </a:p>
      </dgm:t>
    </dgm:pt>
    <dgm:pt modelId="{E4AA3F1C-CBDE-4F8E-A976-765397672456}">
      <dgm:prSet/>
      <dgm:spPr/>
      <dgm:t>
        <a:bodyPr/>
        <a:lstStyle/>
        <a:p>
          <a:r>
            <a:rPr lang="en-US" i="0">
              <a:latin typeface="Roboto" panose="02000000000000000000" pitchFamily="2" charset="0"/>
              <a:ea typeface="Roboto" panose="02000000000000000000" pitchFamily="2" charset="0"/>
              <a:cs typeface="Roboto" panose="02000000000000000000" pitchFamily="2" charset="0"/>
            </a:rPr>
            <a:t>Contact your assigned school counselor for more information if you are interested</a:t>
          </a:r>
          <a:r>
            <a:rPr lang="en-US" i="1"/>
            <a:t>.</a:t>
          </a:r>
          <a:endParaRPr lang="en-US"/>
        </a:p>
      </dgm:t>
    </dgm:pt>
    <dgm:pt modelId="{362F9085-7D44-4C75-9141-6789D06ABA03}" type="parTrans" cxnId="{7AA0121E-A973-4D9F-8A88-CEDD55A93B16}">
      <dgm:prSet/>
      <dgm:spPr/>
      <dgm:t>
        <a:bodyPr/>
        <a:lstStyle/>
        <a:p>
          <a:endParaRPr lang="en-US"/>
        </a:p>
      </dgm:t>
    </dgm:pt>
    <dgm:pt modelId="{437F2A10-7271-4D3D-9D3D-263A19FC5290}" type="sibTrans" cxnId="{7AA0121E-A973-4D9F-8A88-CEDD55A93B16}">
      <dgm:prSet/>
      <dgm:spPr/>
      <dgm:t>
        <a:bodyPr/>
        <a:lstStyle/>
        <a:p>
          <a:endParaRPr lang="en-US"/>
        </a:p>
      </dgm:t>
    </dgm:pt>
    <dgm:pt modelId="{59983833-5B1D-4535-8E88-379A5F4A01C2}" type="pres">
      <dgm:prSet presAssocID="{82A3503A-CF49-4A59-A052-EE2DF8F649D9}" presName="linearFlow" presStyleCnt="0">
        <dgm:presLayoutVars>
          <dgm:resizeHandles val="exact"/>
        </dgm:presLayoutVars>
      </dgm:prSet>
      <dgm:spPr/>
    </dgm:pt>
    <dgm:pt modelId="{0BD1CA49-E653-4815-9A31-D971D95FCD6E}" type="pres">
      <dgm:prSet presAssocID="{EF6AEF09-A7F5-4D07-BC0F-3E0F86C21A79}" presName="node" presStyleLbl="node1" presStyleIdx="0" presStyleCnt="2">
        <dgm:presLayoutVars>
          <dgm:bulletEnabled val="1"/>
        </dgm:presLayoutVars>
      </dgm:prSet>
      <dgm:spPr/>
    </dgm:pt>
    <dgm:pt modelId="{B50AE92C-DED1-492F-AF70-D90FA3AFEC5F}" type="pres">
      <dgm:prSet presAssocID="{8604392C-41F7-48E4-945B-9F9DBA5D2E3F}" presName="sibTrans" presStyleLbl="sibTrans2D1" presStyleIdx="0" presStyleCnt="1"/>
      <dgm:spPr/>
    </dgm:pt>
    <dgm:pt modelId="{F60385C1-CDD4-460C-B043-416725DB010B}" type="pres">
      <dgm:prSet presAssocID="{8604392C-41F7-48E4-945B-9F9DBA5D2E3F}" presName="connectorText" presStyleLbl="sibTrans2D1" presStyleIdx="0" presStyleCnt="1"/>
      <dgm:spPr/>
    </dgm:pt>
    <dgm:pt modelId="{EBEC710F-D9DE-4770-A87C-A73514EE4A50}" type="pres">
      <dgm:prSet presAssocID="{E4AA3F1C-CBDE-4F8E-A976-765397672456}" presName="node" presStyleLbl="node1" presStyleIdx="1" presStyleCnt="2">
        <dgm:presLayoutVars>
          <dgm:bulletEnabled val="1"/>
        </dgm:presLayoutVars>
      </dgm:prSet>
      <dgm:spPr/>
    </dgm:pt>
  </dgm:ptLst>
  <dgm:cxnLst>
    <dgm:cxn modelId="{7AA0121E-A973-4D9F-8A88-CEDD55A93B16}" srcId="{82A3503A-CF49-4A59-A052-EE2DF8F649D9}" destId="{E4AA3F1C-CBDE-4F8E-A976-765397672456}" srcOrd="1" destOrd="0" parTransId="{362F9085-7D44-4C75-9141-6789D06ABA03}" sibTransId="{437F2A10-7271-4D3D-9D3D-263A19FC5290}"/>
    <dgm:cxn modelId="{00CF5670-3443-4963-B29A-97012BF6CCA8}" type="presOf" srcId="{82A3503A-CF49-4A59-A052-EE2DF8F649D9}" destId="{59983833-5B1D-4535-8E88-379A5F4A01C2}" srcOrd="0" destOrd="0" presId="urn:microsoft.com/office/officeart/2005/8/layout/process2"/>
    <dgm:cxn modelId="{8A45BF57-4378-4E9B-8235-AE4DF8AF6C5D}" type="presOf" srcId="{EF6AEF09-A7F5-4D07-BC0F-3E0F86C21A79}" destId="{0BD1CA49-E653-4815-9A31-D971D95FCD6E}" srcOrd="0" destOrd="0" presId="urn:microsoft.com/office/officeart/2005/8/layout/process2"/>
    <dgm:cxn modelId="{A3E315BA-DD0C-4FF5-8835-591DDA7F7BE9}" type="presOf" srcId="{E4AA3F1C-CBDE-4F8E-A976-765397672456}" destId="{EBEC710F-D9DE-4770-A87C-A73514EE4A50}" srcOrd="0" destOrd="0" presId="urn:microsoft.com/office/officeart/2005/8/layout/process2"/>
    <dgm:cxn modelId="{6EEC76C2-608B-4BCE-8CE5-13027D43A50B}" type="presOf" srcId="{8604392C-41F7-48E4-945B-9F9DBA5D2E3F}" destId="{B50AE92C-DED1-492F-AF70-D90FA3AFEC5F}" srcOrd="0" destOrd="0" presId="urn:microsoft.com/office/officeart/2005/8/layout/process2"/>
    <dgm:cxn modelId="{13A8C0DA-0632-4BF6-AB85-37296CE90107}" srcId="{82A3503A-CF49-4A59-A052-EE2DF8F649D9}" destId="{EF6AEF09-A7F5-4D07-BC0F-3E0F86C21A79}" srcOrd="0" destOrd="0" parTransId="{7DCF0DF0-7723-480E-A367-48C7D032EABE}" sibTransId="{8604392C-41F7-48E4-945B-9F9DBA5D2E3F}"/>
    <dgm:cxn modelId="{E8269EEF-B19A-4820-BAF4-4461F9074B48}" type="presOf" srcId="{8604392C-41F7-48E4-945B-9F9DBA5D2E3F}" destId="{F60385C1-CDD4-460C-B043-416725DB010B}" srcOrd="1" destOrd="0" presId="urn:microsoft.com/office/officeart/2005/8/layout/process2"/>
    <dgm:cxn modelId="{7596B13A-3E15-427C-BD12-EEAFB4912A2B}" type="presParOf" srcId="{59983833-5B1D-4535-8E88-379A5F4A01C2}" destId="{0BD1CA49-E653-4815-9A31-D971D95FCD6E}" srcOrd="0" destOrd="0" presId="urn:microsoft.com/office/officeart/2005/8/layout/process2"/>
    <dgm:cxn modelId="{76E5DFA9-13C2-4A5E-B1D1-ACAED37F35D3}" type="presParOf" srcId="{59983833-5B1D-4535-8E88-379A5F4A01C2}" destId="{B50AE92C-DED1-492F-AF70-D90FA3AFEC5F}" srcOrd="1" destOrd="0" presId="urn:microsoft.com/office/officeart/2005/8/layout/process2"/>
    <dgm:cxn modelId="{9D554F6D-4B8F-4263-AA77-35FFD43486CE}" type="presParOf" srcId="{B50AE92C-DED1-492F-AF70-D90FA3AFEC5F}" destId="{F60385C1-CDD4-460C-B043-416725DB010B}" srcOrd="0" destOrd="0" presId="urn:microsoft.com/office/officeart/2005/8/layout/process2"/>
    <dgm:cxn modelId="{3DB25B59-6082-4E8F-80FD-08316442986F}" type="presParOf" srcId="{59983833-5B1D-4535-8E88-379A5F4A01C2}" destId="{EBEC710F-D9DE-4770-A87C-A73514EE4A50}"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D16410-152E-4DE3-8D94-072B26CD87A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92C9BB-AB86-4FF8-ABB3-DF8BCD844DB7}">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Dual Enrollment is a program that allows 10</a:t>
          </a:r>
          <a:r>
            <a:rPr lang="en-US" baseline="30000">
              <a:latin typeface="Roboto" panose="02000000000000000000" pitchFamily="2" charset="0"/>
              <a:ea typeface="Roboto" panose="02000000000000000000" pitchFamily="2" charset="0"/>
              <a:cs typeface="Roboto" panose="02000000000000000000" pitchFamily="2" charset="0"/>
            </a:rPr>
            <a:t>th</a:t>
          </a:r>
          <a:r>
            <a:rPr lang="en-US">
              <a:latin typeface="Roboto" panose="02000000000000000000" pitchFamily="2" charset="0"/>
              <a:ea typeface="Roboto" panose="02000000000000000000" pitchFamily="2" charset="0"/>
              <a:cs typeface="Roboto" panose="02000000000000000000" pitchFamily="2" charset="0"/>
            </a:rPr>
            <a:t> - 12</a:t>
          </a:r>
          <a:r>
            <a:rPr lang="en-US" baseline="30000">
              <a:latin typeface="Roboto" panose="02000000000000000000" pitchFamily="2" charset="0"/>
              <a:ea typeface="Roboto" panose="02000000000000000000" pitchFamily="2" charset="0"/>
              <a:cs typeface="Roboto" panose="02000000000000000000" pitchFamily="2" charset="0"/>
            </a:rPr>
            <a:t>th</a:t>
          </a:r>
          <a:r>
            <a:rPr lang="en-US">
              <a:latin typeface="Roboto" panose="02000000000000000000" pitchFamily="2" charset="0"/>
              <a:ea typeface="Roboto" panose="02000000000000000000" pitchFamily="2" charset="0"/>
              <a:cs typeface="Roboto" panose="02000000000000000000" pitchFamily="2" charset="0"/>
            </a:rPr>
            <a:t> graders to take college classes while completing their high school diploma. Students receive high school credit towards graduation and receive the college credit.</a:t>
          </a:r>
        </a:p>
      </dgm:t>
    </dgm:pt>
    <dgm:pt modelId="{3DA701C8-AB99-4F3A-ACD8-ECBFE38870F3}" type="parTrans" cxnId="{62ED1DD8-48EE-40C8-82CE-2A206FD2F4B3}">
      <dgm:prSet/>
      <dgm:spPr/>
      <dgm:t>
        <a:bodyPr/>
        <a:lstStyle/>
        <a:p>
          <a:endParaRPr lang="en-US"/>
        </a:p>
      </dgm:t>
    </dgm:pt>
    <dgm:pt modelId="{D5E693DC-65CE-4128-8649-C2CDF27D3CD8}" type="sibTrans" cxnId="{62ED1DD8-48EE-40C8-82CE-2A206FD2F4B3}">
      <dgm:prSet/>
      <dgm:spPr/>
      <dgm:t>
        <a:bodyPr/>
        <a:lstStyle/>
        <a:p>
          <a:endParaRPr lang="en-US"/>
        </a:p>
      </dgm:t>
    </dgm:pt>
    <dgm:pt modelId="{A1716D6E-8321-4EA3-82BA-40108B6EFA7E}">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DE pays for 100% tuition, mandatory fees, and required textbooks up to a maximum cap of 30 hours </a:t>
          </a:r>
          <a:r>
            <a:rPr lang="en-US" i="0">
              <a:latin typeface="Roboto" panose="02000000000000000000" pitchFamily="2" charset="0"/>
              <a:ea typeface="Roboto" panose="02000000000000000000" pitchFamily="2" charset="0"/>
              <a:cs typeface="Roboto" panose="02000000000000000000" pitchFamily="2" charset="0"/>
            </a:rPr>
            <a:t>(this equates to roughly one year of full-time college enrollment or around 10 courses</a:t>
          </a:r>
          <a:r>
            <a:rPr lang="en-US" i="0"/>
            <a:t>)</a:t>
          </a:r>
        </a:p>
      </dgm:t>
    </dgm:pt>
    <dgm:pt modelId="{1559E81C-9F7C-40A1-9574-3DB5EAD6FBDC}" type="parTrans" cxnId="{DDB59570-7EF7-4793-A341-C4FDE982A769}">
      <dgm:prSet/>
      <dgm:spPr/>
      <dgm:t>
        <a:bodyPr/>
        <a:lstStyle/>
        <a:p>
          <a:endParaRPr lang="en-US"/>
        </a:p>
      </dgm:t>
    </dgm:pt>
    <dgm:pt modelId="{3946C77F-8FCB-4071-BB81-737A91794214}" type="sibTrans" cxnId="{DDB59570-7EF7-4793-A341-C4FDE982A769}">
      <dgm:prSet/>
      <dgm:spPr/>
      <dgm:t>
        <a:bodyPr/>
        <a:lstStyle/>
        <a:p>
          <a:endParaRPr lang="en-US"/>
        </a:p>
      </dgm:t>
    </dgm:pt>
    <dgm:pt modelId="{862F3958-DB01-40F9-9959-8B6AC579A101}" type="pres">
      <dgm:prSet presAssocID="{FBD16410-152E-4DE3-8D94-072B26CD87A1}" presName="root" presStyleCnt="0">
        <dgm:presLayoutVars>
          <dgm:dir/>
          <dgm:resizeHandles val="exact"/>
        </dgm:presLayoutVars>
      </dgm:prSet>
      <dgm:spPr/>
    </dgm:pt>
    <dgm:pt modelId="{EB7DB25C-42E2-43F8-908A-CDDC1A8FCC36}" type="pres">
      <dgm:prSet presAssocID="{C192C9BB-AB86-4FF8-ABB3-DF8BCD844DB7}" presName="compNode" presStyleCnt="0"/>
      <dgm:spPr/>
    </dgm:pt>
    <dgm:pt modelId="{F655EDEC-8CB0-4E6F-BDAC-BC232C069FE3}" type="pres">
      <dgm:prSet presAssocID="{C192C9BB-AB86-4FF8-ABB3-DF8BCD844DB7}" presName="bgRect" presStyleLbl="bgShp" presStyleIdx="0" presStyleCnt="2"/>
      <dgm:spPr/>
    </dgm:pt>
    <dgm:pt modelId="{258A2F58-0444-4683-A39A-85F0C8E6FFEE}" type="pres">
      <dgm:prSet presAssocID="{C192C9BB-AB86-4FF8-ABB3-DF8BCD844D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0FE6A169-2A63-43B3-BC79-62A5CA34C72A}" type="pres">
      <dgm:prSet presAssocID="{C192C9BB-AB86-4FF8-ABB3-DF8BCD844DB7}" presName="spaceRect" presStyleCnt="0"/>
      <dgm:spPr/>
    </dgm:pt>
    <dgm:pt modelId="{4D332865-3053-4D9F-9427-3DCB863F8A93}" type="pres">
      <dgm:prSet presAssocID="{C192C9BB-AB86-4FF8-ABB3-DF8BCD844DB7}" presName="parTx" presStyleLbl="revTx" presStyleIdx="0" presStyleCnt="2">
        <dgm:presLayoutVars>
          <dgm:chMax val="0"/>
          <dgm:chPref val="0"/>
        </dgm:presLayoutVars>
      </dgm:prSet>
      <dgm:spPr/>
    </dgm:pt>
    <dgm:pt modelId="{56E1FF79-55FA-49EF-B1A8-28564424766B}" type="pres">
      <dgm:prSet presAssocID="{D5E693DC-65CE-4128-8649-C2CDF27D3CD8}" presName="sibTrans" presStyleCnt="0"/>
      <dgm:spPr/>
    </dgm:pt>
    <dgm:pt modelId="{F86319FE-1E97-4109-B7E8-874A3FD0C0AB}" type="pres">
      <dgm:prSet presAssocID="{A1716D6E-8321-4EA3-82BA-40108B6EFA7E}" presName="compNode" presStyleCnt="0"/>
      <dgm:spPr/>
    </dgm:pt>
    <dgm:pt modelId="{0E910D78-59F4-4BC7-833D-69B5FDE0394B}" type="pres">
      <dgm:prSet presAssocID="{A1716D6E-8321-4EA3-82BA-40108B6EFA7E}" presName="bgRect" presStyleLbl="bgShp" presStyleIdx="1" presStyleCnt="2"/>
      <dgm:spPr/>
    </dgm:pt>
    <dgm:pt modelId="{53F899E1-D5F2-4955-B78B-0D7B83E8DFE5}" type="pres">
      <dgm:prSet presAssocID="{A1716D6E-8321-4EA3-82BA-40108B6EFA7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028E0A61-A65E-40A5-A788-494E568D25E0}" type="pres">
      <dgm:prSet presAssocID="{A1716D6E-8321-4EA3-82BA-40108B6EFA7E}" presName="spaceRect" presStyleCnt="0"/>
      <dgm:spPr/>
    </dgm:pt>
    <dgm:pt modelId="{21D18848-6913-46A2-AB94-94B7A929DBF7}" type="pres">
      <dgm:prSet presAssocID="{A1716D6E-8321-4EA3-82BA-40108B6EFA7E}" presName="parTx" presStyleLbl="revTx" presStyleIdx="1" presStyleCnt="2">
        <dgm:presLayoutVars>
          <dgm:chMax val="0"/>
          <dgm:chPref val="0"/>
        </dgm:presLayoutVars>
      </dgm:prSet>
      <dgm:spPr/>
    </dgm:pt>
  </dgm:ptLst>
  <dgm:cxnLst>
    <dgm:cxn modelId="{DDB59570-7EF7-4793-A341-C4FDE982A769}" srcId="{FBD16410-152E-4DE3-8D94-072B26CD87A1}" destId="{A1716D6E-8321-4EA3-82BA-40108B6EFA7E}" srcOrd="1" destOrd="0" parTransId="{1559E81C-9F7C-40A1-9574-3DB5EAD6FBDC}" sibTransId="{3946C77F-8FCB-4071-BB81-737A91794214}"/>
    <dgm:cxn modelId="{189FD454-EECC-4F76-BD87-BF034BA0B204}" type="presOf" srcId="{C192C9BB-AB86-4FF8-ABB3-DF8BCD844DB7}" destId="{4D332865-3053-4D9F-9427-3DCB863F8A93}" srcOrd="0" destOrd="0" presId="urn:microsoft.com/office/officeart/2018/2/layout/IconVerticalSolidList"/>
    <dgm:cxn modelId="{B7E6B4AD-8D5B-41F9-857C-A5DF633F7261}" type="presOf" srcId="{FBD16410-152E-4DE3-8D94-072B26CD87A1}" destId="{862F3958-DB01-40F9-9959-8B6AC579A101}" srcOrd="0" destOrd="0" presId="urn:microsoft.com/office/officeart/2018/2/layout/IconVerticalSolidList"/>
    <dgm:cxn modelId="{5FDAB1C2-F0CD-4AD5-88A8-246C145CE557}" type="presOf" srcId="{A1716D6E-8321-4EA3-82BA-40108B6EFA7E}" destId="{21D18848-6913-46A2-AB94-94B7A929DBF7}" srcOrd="0" destOrd="0" presId="urn:microsoft.com/office/officeart/2018/2/layout/IconVerticalSolidList"/>
    <dgm:cxn modelId="{62ED1DD8-48EE-40C8-82CE-2A206FD2F4B3}" srcId="{FBD16410-152E-4DE3-8D94-072B26CD87A1}" destId="{C192C9BB-AB86-4FF8-ABB3-DF8BCD844DB7}" srcOrd="0" destOrd="0" parTransId="{3DA701C8-AB99-4F3A-ACD8-ECBFE38870F3}" sibTransId="{D5E693DC-65CE-4128-8649-C2CDF27D3CD8}"/>
    <dgm:cxn modelId="{1635F230-768D-4384-B7BD-69B267E8474E}" type="presParOf" srcId="{862F3958-DB01-40F9-9959-8B6AC579A101}" destId="{EB7DB25C-42E2-43F8-908A-CDDC1A8FCC36}" srcOrd="0" destOrd="0" presId="urn:microsoft.com/office/officeart/2018/2/layout/IconVerticalSolidList"/>
    <dgm:cxn modelId="{D72F4D68-F1B8-4116-98CA-B30411720FF0}" type="presParOf" srcId="{EB7DB25C-42E2-43F8-908A-CDDC1A8FCC36}" destId="{F655EDEC-8CB0-4E6F-BDAC-BC232C069FE3}" srcOrd="0" destOrd="0" presId="urn:microsoft.com/office/officeart/2018/2/layout/IconVerticalSolidList"/>
    <dgm:cxn modelId="{44FD78B5-0BF7-4275-80EA-0728D3C5FAED}" type="presParOf" srcId="{EB7DB25C-42E2-43F8-908A-CDDC1A8FCC36}" destId="{258A2F58-0444-4683-A39A-85F0C8E6FFEE}" srcOrd="1" destOrd="0" presId="urn:microsoft.com/office/officeart/2018/2/layout/IconVerticalSolidList"/>
    <dgm:cxn modelId="{926FF4E6-AC28-47BB-895E-F4BC870AEB03}" type="presParOf" srcId="{EB7DB25C-42E2-43F8-908A-CDDC1A8FCC36}" destId="{0FE6A169-2A63-43B3-BC79-62A5CA34C72A}" srcOrd="2" destOrd="0" presId="urn:microsoft.com/office/officeart/2018/2/layout/IconVerticalSolidList"/>
    <dgm:cxn modelId="{9916503D-00B4-4DA8-BB1E-7DB4664DCDB8}" type="presParOf" srcId="{EB7DB25C-42E2-43F8-908A-CDDC1A8FCC36}" destId="{4D332865-3053-4D9F-9427-3DCB863F8A93}" srcOrd="3" destOrd="0" presId="urn:microsoft.com/office/officeart/2018/2/layout/IconVerticalSolidList"/>
    <dgm:cxn modelId="{7FAA2AC3-C48F-4071-B613-F7E2A94CA03D}" type="presParOf" srcId="{862F3958-DB01-40F9-9959-8B6AC579A101}" destId="{56E1FF79-55FA-49EF-B1A8-28564424766B}" srcOrd="1" destOrd="0" presId="urn:microsoft.com/office/officeart/2018/2/layout/IconVerticalSolidList"/>
    <dgm:cxn modelId="{813DE9DF-CD2C-4867-990B-597D628FC040}" type="presParOf" srcId="{862F3958-DB01-40F9-9959-8B6AC579A101}" destId="{F86319FE-1E97-4109-B7E8-874A3FD0C0AB}" srcOrd="2" destOrd="0" presId="urn:microsoft.com/office/officeart/2018/2/layout/IconVerticalSolidList"/>
    <dgm:cxn modelId="{C100799E-B2F9-4C2E-AE5F-57AF8A2871E7}" type="presParOf" srcId="{F86319FE-1E97-4109-B7E8-874A3FD0C0AB}" destId="{0E910D78-59F4-4BC7-833D-69B5FDE0394B}" srcOrd="0" destOrd="0" presId="urn:microsoft.com/office/officeart/2018/2/layout/IconVerticalSolidList"/>
    <dgm:cxn modelId="{E76596EE-429B-42EF-86AA-CAC8CFE5D9CC}" type="presParOf" srcId="{F86319FE-1E97-4109-B7E8-874A3FD0C0AB}" destId="{53F899E1-D5F2-4955-B78B-0D7B83E8DFE5}" srcOrd="1" destOrd="0" presId="urn:microsoft.com/office/officeart/2018/2/layout/IconVerticalSolidList"/>
    <dgm:cxn modelId="{BE76D3CF-412C-4782-864A-0C9FB61DBCB1}" type="presParOf" srcId="{F86319FE-1E97-4109-B7E8-874A3FD0C0AB}" destId="{028E0A61-A65E-40A5-A788-494E568D25E0}" srcOrd="2" destOrd="0" presId="urn:microsoft.com/office/officeart/2018/2/layout/IconVerticalSolidList"/>
    <dgm:cxn modelId="{FC91A1F9-BD6C-4682-B7F8-BA3600958526}" type="presParOf" srcId="{F86319FE-1E97-4109-B7E8-874A3FD0C0AB}" destId="{21D18848-6913-46A2-AB94-94B7A929DB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6A84ED-FD70-4A01-A3B5-52631D6A92D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A73A2B0-DEED-421B-93F9-6C23395E5A0B}">
      <dgm:prSet/>
      <dgm:spPr/>
      <dgm:t>
        <a:bodyPr/>
        <a:lstStyle/>
        <a:p>
          <a:pPr>
            <a:lnSpc>
              <a:spcPct val="100000"/>
            </a:lnSpc>
          </a:pPr>
          <a:r>
            <a:rPr lang="en-US" b="1">
              <a:latin typeface="Roboto" panose="02000000000000000000" pitchFamily="2" charset="0"/>
              <a:ea typeface="Roboto" panose="02000000000000000000" pitchFamily="2" charset="0"/>
              <a:cs typeface="Roboto" panose="02000000000000000000" pitchFamily="2" charset="0"/>
            </a:rPr>
            <a:t>Specialty School </a:t>
          </a:r>
          <a:r>
            <a:rPr lang="en-US">
              <a:latin typeface="Roboto" panose="02000000000000000000" pitchFamily="2" charset="0"/>
              <a:ea typeface="Roboto" panose="02000000000000000000" pitchFamily="2" charset="0"/>
              <a:cs typeface="Roboto" panose="02000000000000000000" pitchFamily="2" charset="0"/>
            </a:rPr>
            <a:t>(certificate or diploma)</a:t>
          </a:r>
        </a:p>
      </dgm:t>
    </dgm:pt>
    <dgm:pt modelId="{4A713E58-0A13-4056-A107-E3F4C6B5CD65}" type="parTrans" cxnId="{ED51097A-74E5-44DF-8BFC-AEF6DB277A1B}">
      <dgm:prSet/>
      <dgm:spPr/>
      <dgm:t>
        <a:bodyPr/>
        <a:lstStyle/>
        <a:p>
          <a:endParaRPr lang="en-US"/>
        </a:p>
      </dgm:t>
    </dgm:pt>
    <dgm:pt modelId="{25319C4D-25FF-4E76-9140-468ED189AB10}" type="sibTrans" cxnId="{ED51097A-74E5-44DF-8BFC-AEF6DB277A1B}">
      <dgm:prSet/>
      <dgm:spPr/>
      <dgm:t>
        <a:bodyPr/>
        <a:lstStyle/>
        <a:p>
          <a:endParaRPr lang="en-US"/>
        </a:p>
      </dgm:t>
    </dgm:pt>
    <dgm:pt modelId="{7098649E-60DE-46BD-A3BF-6482497968C0}">
      <dgm:prSet/>
      <dgm:spPr/>
      <dgm:t>
        <a:bodyPr/>
        <a:lstStyle/>
        <a:p>
          <a:pPr>
            <a:lnSpc>
              <a:spcPct val="100000"/>
            </a:lnSpc>
          </a:pPr>
          <a:r>
            <a:rPr lang="en-US" b="1">
              <a:latin typeface="Roboto" panose="02000000000000000000" pitchFamily="2" charset="0"/>
              <a:ea typeface="Roboto" panose="02000000000000000000" pitchFamily="2" charset="0"/>
              <a:cs typeface="Roboto" panose="02000000000000000000" pitchFamily="2" charset="0"/>
            </a:rPr>
            <a:t>2-year and/or Technical College </a:t>
          </a:r>
          <a:r>
            <a:rPr lang="en-US">
              <a:latin typeface="Roboto" panose="02000000000000000000" pitchFamily="2" charset="0"/>
              <a:ea typeface="Roboto" panose="02000000000000000000" pitchFamily="2" charset="0"/>
              <a:cs typeface="Roboto" panose="02000000000000000000" pitchFamily="2" charset="0"/>
            </a:rPr>
            <a:t>(certificate, diploma or Associate’s degree)</a:t>
          </a:r>
        </a:p>
      </dgm:t>
    </dgm:pt>
    <dgm:pt modelId="{1B8EB5A2-CDB3-4E0D-A432-17BB8BF4544B}" type="parTrans" cxnId="{42ED2F56-F46E-4FE1-BB2E-F6AC0376BD2D}">
      <dgm:prSet/>
      <dgm:spPr/>
      <dgm:t>
        <a:bodyPr/>
        <a:lstStyle/>
        <a:p>
          <a:endParaRPr lang="en-US"/>
        </a:p>
      </dgm:t>
    </dgm:pt>
    <dgm:pt modelId="{A8F3560C-C113-464F-83C2-6353B8EE2825}" type="sibTrans" cxnId="{42ED2F56-F46E-4FE1-BB2E-F6AC0376BD2D}">
      <dgm:prSet/>
      <dgm:spPr/>
      <dgm:t>
        <a:bodyPr/>
        <a:lstStyle/>
        <a:p>
          <a:endParaRPr lang="en-US"/>
        </a:p>
      </dgm:t>
    </dgm:pt>
    <dgm:pt modelId="{139F79FE-3518-4142-88C3-5253DA038570}">
      <dgm:prSet/>
      <dgm:spPr/>
      <dgm:t>
        <a:bodyPr/>
        <a:lstStyle/>
        <a:p>
          <a:pPr>
            <a:lnSpc>
              <a:spcPct val="100000"/>
            </a:lnSpc>
          </a:pPr>
          <a:r>
            <a:rPr lang="en-US" b="1">
              <a:latin typeface="Roboto" panose="02000000000000000000" pitchFamily="2" charset="0"/>
              <a:ea typeface="Roboto" panose="02000000000000000000" pitchFamily="2" charset="0"/>
              <a:cs typeface="Roboto" panose="02000000000000000000" pitchFamily="2" charset="0"/>
            </a:rPr>
            <a:t>4-year College/University </a:t>
          </a:r>
          <a:r>
            <a:rPr lang="en-US">
              <a:latin typeface="Roboto" panose="02000000000000000000" pitchFamily="2" charset="0"/>
              <a:ea typeface="Roboto" panose="02000000000000000000" pitchFamily="2" charset="0"/>
              <a:cs typeface="Roboto" panose="02000000000000000000" pitchFamily="2" charset="0"/>
            </a:rPr>
            <a:t>(Bachelor’s degree)</a:t>
          </a:r>
        </a:p>
      </dgm:t>
    </dgm:pt>
    <dgm:pt modelId="{AA07C3BF-2410-451C-990B-877C683025FC}" type="parTrans" cxnId="{7CAB69AB-B21B-451E-896D-24F91AF82092}">
      <dgm:prSet/>
      <dgm:spPr/>
      <dgm:t>
        <a:bodyPr/>
        <a:lstStyle/>
        <a:p>
          <a:endParaRPr lang="en-US"/>
        </a:p>
      </dgm:t>
    </dgm:pt>
    <dgm:pt modelId="{D638108D-6D51-4333-BF7B-8BB0AE252004}" type="sibTrans" cxnId="{7CAB69AB-B21B-451E-896D-24F91AF82092}">
      <dgm:prSet/>
      <dgm:spPr/>
      <dgm:t>
        <a:bodyPr/>
        <a:lstStyle/>
        <a:p>
          <a:endParaRPr lang="en-US"/>
        </a:p>
      </dgm:t>
    </dgm:pt>
    <dgm:pt modelId="{5DB110E3-774D-4E8A-8AAC-0A04BC26227A}" type="pres">
      <dgm:prSet presAssocID="{E26A84ED-FD70-4A01-A3B5-52631D6A92D3}" presName="root" presStyleCnt="0">
        <dgm:presLayoutVars>
          <dgm:dir/>
          <dgm:resizeHandles val="exact"/>
        </dgm:presLayoutVars>
      </dgm:prSet>
      <dgm:spPr/>
    </dgm:pt>
    <dgm:pt modelId="{AA0CC723-946F-4C2F-9BCE-45AAD0EBDB1D}" type="pres">
      <dgm:prSet presAssocID="{CA73A2B0-DEED-421B-93F9-6C23395E5A0B}" presName="compNode" presStyleCnt="0"/>
      <dgm:spPr/>
    </dgm:pt>
    <dgm:pt modelId="{3B841121-31BC-416F-9450-00E9CB31C99C}" type="pres">
      <dgm:prSet presAssocID="{CA73A2B0-DEED-421B-93F9-6C23395E5A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B4FBC0E9-9E7F-4455-9A52-C1DF393D2845}" type="pres">
      <dgm:prSet presAssocID="{CA73A2B0-DEED-421B-93F9-6C23395E5A0B}" presName="spaceRect" presStyleCnt="0"/>
      <dgm:spPr/>
    </dgm:pt>
    <dgm:pt modelId="{7A2E6988-CC0A-491F-B217-7D028AF495C7}" type="pres">
      <dgm:prSet presAssocID="{CA73A2B0-DEED-421B-93F9-6C23395E5A0B}" presName="textRect" presStyleLbl="revTx" presStyleIdx="0" presStyleCnt="3">
        <dgm:presLayoutVars>
          <dgm:chMax val="1"/>
          <dgm:chPref val="1"/>
        </dgm:presLayoutVars>
      </dgm:prSet>
      <dgm:spPr/>
    </dgm:pt>
    <dgm:pt modelId="{DBE62D91-B878-4D1D-B34B-544D848FF968}" type="pres">
      <dgm:prSet presAssocID="{25319C4D-25FF-4E76-9140-468ED189AB10}" presName="sibTrans" presStyleCnt="0"/>
      <dgm:spPr/>
    </dgm:pt>
    <dgm:pt modelId="{2AC29B5B-7161-4936-95C0-478D883A39CF}" type="pres">
      <dgm:prSet presAssocID="{7098649E-60DE-46BD-A3BF-6482497968C0}" presName="compNode" presStyleCnt="0"/>
      <dgm:spPr/>
    </dgm:pt>
    <dgm:pt modelId="{DC5772DA-9254-4BC9-9078-F93BBA029A05}" type="pres">
      <dgm:prSet presAssocID="{7098649E-60DE-46BD-A3BF-6482497968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a:ext>
      </dgm:extLst>
    </dgm:pt>
    <dgm:pt modelId="{904FCF23-8082-4D47-87F8-9F6FB6A47667}" type="pres">
      <dgm:prSet presAssocID="{7098649E-60DE-46BD-A3BF-6482497968C0}" presName="spaceRect" presStyleCnt="0"/>
      <dgm:spPr/>
    </dgm:pt>
    <dgm:pt modelId="{36F247B8-A9C9-4AE4-86A0-F60D31348FA1}" type="pres">
      <dgm:prSet presAssocID="{7098649E-60DE-46BD-A3BF-6482497968C0}" presName="textRect" presStyleLbl="revTx" presStyleIdx="1" presStyleCnt="3">
        <dgm:presLayoutVars>
          <dgm:chMax val="1"/>
          <dgm:chPref val="1"/>
        </dgm:presLayoutVars>
      </dgm:prSet>
      <dgm:spPr/>
    </dgm:pt>
    <dgm:pt modelId="{16380A02-43D8-4B58-A04B-F3B73700107E}" type="pres">
      <dgm:prSet presAssocID="{A8F3560C-C113-464F-83C2-6353B8EE2825}" presName="sibTrans" presStyleCnt="0"/>
      <dgm:spPr/>
    </dgm:pt>
    <dgm:pt modelId="{EC019B38-57AF-4CAD-9EDC-4A81D8881387}" type="pres">
      <dgm:prSet presAssocID="{139F79FE-3518-4142-88C3-5253DA038570}" presName="compNode" presStyleCnt="0"/>
      <dgm:spPr/>
    </dgm:pt>
    <dgm:pt modelId="{BC105136-F501-4EC8-A8F6-98F087E1D8F5}" type="pres">
      <dgm:prSet presAssocID="{139F79FE-3518-4142-88C3-5253DA0385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2A805B64-D6BC-4D11-A3A7-1F4168B77AEA}" type="pres">
      <dgm:prSet presAssocID="{139F79FE-3518-4142-88C3-5253DA038570}" presName="spaceRect" presStyleCnt="0"/>
      <dgm:spPr/>
    </dgm:pt>
    <dgm:pt modelId="{25901E59-2305-4B77-854E-A32836430813}" type="pres">
      <dgm:prSet presAssocID="{139F79FE-3518-4142-88C3-5253DA038570}" presName="textRect" presStyleLbl="revTx" presStyleIdx="2" presStyleCnt="3">
        <dgm:presLayoutVars>
          <dgm:chMax val="1"/>
          <dgm:chPref val="1"/>
        </dgm:presLayoutVars>
      </dgm:prSet>
      <dgm:spPr/>
    </dgm:pt>
  </dgm:ptLst>
  <dgm:cxnLst>
    <dgm:cxn modelId="{5CC5E937-EF64-4E58-8DF8-1D5F6D6B36F0}" type="presOf" srcId="{CA73A2B0-DEED-421B-93F9-6C23395E5A0B}" destId="{7A2E6988-CC0A-491F-B217-7D028AF495C7}" srcOrd="0" destOrd="0" presId="urn:microsoft.com/office/officeart/2018/2/layout/IconLabelList"/>
    <dgm:cxn modelId="{0654E469-EEC1-4CF0-87A3-1539D0BB42B6}" type="presOf" srcId="{7098649E-60DE-46BD-A3BF-6482497968C0}" destId="{36F247B8-A9C9-4AE4-86A0-F60D31348FA1}" srcOrd="0" destOrd="0" presId="urn:microsoft.com/office/officeart/2018/2/layout/IconLabelList"/>
    <dgm:cxn modelId="{42ED2F56-F46E-4FE1-BB2E-F6AC0376BD2D}" srcId="{E26A84ED-FD70-4A01-A3B5-52631D6A92D3}" destId="{7098649E-60DE-46BD-A3BF-6482497968C0}" srcOrd="1" destOrd="0" parTransId="{1B8EB5A2-CDB3-4E0D-A432-17BB8BF4544B}" sibTransId="{A8F3560C-C113-464F-83C2-6353B8EE2825}"/>
    <dgm:cxn modelId="{ED51097A-74E5-44DF-8BFC-AEF6DB277A1B}" srcId="{E26A84ED-FD70-4A01-A3B5-52631D6A92D3}" destId="{CA73A2B0-DEED-421B-93F9-6C23395E5A0B}" srcOrd="0" destOrd="0" parTransId="{4A713E58-0A13-4056-A107-E3F4C6B5CD65}" sibTransId="{25319C4D-25FF-4E76-9140-468ED189AB10}"/>
    <dgm:cxn modelId="{F3146FA1-D033-48B3-B552-E671A5270878}" type="presOf" srcId="{139F79FE-3518-4142-88C3-5253DA038570}" destId="{25901E59-2305-4B77-854E-A32836430813}" srcOrd="0" destOrd="0" presId="urn:microsoft.com/office/officeart/2018/2/layout/IconLabelList"/>
    <dgm:cxn modelId="{7CAB69AB-B21B-451E-896D-24F91AF82092}" srcId="{E26A84ED-FD70-4A01-A3B5-52631D6A92D3}" destId="{139F79FE-3518-4142-88C3-5253DA038570}" srcOrd="2" destOrd="0" parTransId="{AA07C3BF-2410-451C-990B-877C683025FC}" sibTransId="{D638108D-6D51-4333-BF7B-8BB0AE252004}"/>
    <dgm:cxn modelId="{72F821E4-A16F-4825-B103-952F3D7E344E}" type="presOf" srcId="{E26A84ED-FD70-4A01-A3B5-52631D6A92D3}" destId="{5DB110E3-774D-4E8A-8AAC-0A04BC26227A}" srcOrd="0" destOrd="0" presId="urn:microsoft.com/office/officeart/2018/2/layout/IconLabelList"/>
    <dgm:cxn modelId="{B30E0F7D-A881-407B-9F65-56034D1B9F45}" type="presParOf" srcId="{5DB110E3-774D-4E8A-8AAC-0A04BC26227A}" destId="{AA0CC723-946F-4C2F-9BCE-45AAD0EBDB1D}" srcOrd="0" destOrd="0" presId="urn:microsoft.com/office/officeart/2018/2/layout/IconLabelList"/>
    <dgm:cxn modelId="{4A866861-9B25-4738-823A-5B44D52C0907}" type="presParOf" srcId="{AA0CC723-946F-4C2F-9BCE-45AAD0EBDB1D}" destId="{3B841121-31BC-416F-9450-00E9CB31C99C}" srcOrd="0" destOrd="0" presId="urn:microsoft.com/office/officeart/2018/2/layout/IconLabelList"/>
    <dgm:cxn modelId="{7BA7307D-6B56-45EB-A5C5-E7BF87DFF0A1}" type="presParOf" srcId="{AA0CC723-946F-4C2F-9BCE-45AAD0EBDB1D}" destId="{B4FBC0E9-9E7F-4455-9A52-C1DF393D2845}" srcOrd="1" destOrd="0" presId="urn:microsoft.com/office/officeart/2018/2/layout/IconLabelList"/>
    <dgm:cxn modelId="{509921EA-BEA2-4F15-AA43-3AEF3799BDAC}" type="presParOf" srcId="{AA0CC723-946F-4C2F-9BCE-45AAD0EBDB1D}" destId="{7A2E6988-CC0A-491F-B217-7D028AF495C7}" srcOrd="2" destOrd="0" presId="urn:microsoft.com/office/officeart/2018/2/layout/IconLabelList"/>
    <dgm:cxn modelId="{9A17D074-7889-487E-8EBE-0E6E60DE3F03}" type="presParOf" srcId="{5DB110E3-774D-4E8A-8AAC-0A04BC26227A}" destId="{DBE62D91-B878-4D1D-B34B-544D848FF968}" srcOrd="1" destOrd="0" presId="urn:microsoft.com/office/officeart/2018/2/layout/IconLabelList"/>
    <dgm:cxn modelId="{08298B93-3A19-4FAF-AEB3-04E3EDBBF0A8}" type="presParOf" srcId="{5DB110E3-774D-4E8A-8AAC-0A04BC26227A}" destId="{2AC29B5B-7161-4936-95C0-478D883A39CF}" srcOrd="2" destOrd="0" presId="urn:microsoft.com/office/officeart/2018/2/layout/IconLabelList"/>
    <dgm:cxn modelId="{F032506C-DA86-44E8-A450-12FDF7B63F7C}" type="presParOf" srcId="{2AC29B5B-7161-4936-95C0-478D883A39CF}" destId="{DC5772DA-9254-4BC9-9078-F93BBA029A05}" srcOrd="0" destOrd="0" presId="urn:microsoft.com/office/officeart/2018/2/layout/IconLabelList"/>
    <dgm:cxn modelId="{7B1C2F6A-C3AA-4F17-AF92-19778742E8F5}" type="presParOf" srcId="{2AC29B5B-7161-4936-95C0-478D883A39CF}" destId="{904FCF23-8082-4D47-87F8-9F6FB6A47667}" srcOrd="1" destOrd="0" presId="urn:microsoft.com/office/officeart/2018/2/layout/IconLabelList"/>
    <dgm:cxn modelId="{15F719D7-5971-48FF-9BD9-A1981C32729D}" type="presParOf" srcId="{2AC29B5B-7161-4936-95C0-478D883A39CF}" destId="{36F247B8-A9C9-4AE4-86A0-F60D31348FA1}" srcOrd="2" destOrd="0" presId="urn:microsoft.com/office/officeart/2018/2/layout/IconLabelList"/>
    <dgm:cxn modelId="{886CCE3A-6E10-4C07-B343-392DD038D6DE}" type="presParOf" srcId="{5DB110E3-774D-4E8A-8AAC-0A04BC26227A}" destId="{16380A02-43D8-4B58-A04B-F3B73700107E}" srcOrd="3" destOrd="0" presId="urn:microsoft.com/office/officeart/2018/2/layout/IconLabelList"/>
    <dgm:cxn modelId="{9FF53383-C901-4680-A8DB-D510DAAA87A5}" type="presParOf" srcId="{5DB110E3-774D-4E8A-8AAC-0A04BC26227A}" destId="{EC019B38-57AF-4CAD-9EDC-4A81D8881387}" srcOrd="4" destOrd="0" presId="urn:microsoft.com/office/officeart/2018/2/layout/IconLabelList"/>
    <dgm:cxn modelId="{9A9E776E-7AC8-41AF-8A9D-7273C7C29139}" type="presParOf" srcId="{EC019B38-57AF-4CAD-9EDC-4A81D8881387}" destId="{BC105136-F501-4EC8-A8F6-98F087E1D8F5}" srcOrd="0" destOrd="0" presId="urn:microsoft.com/office/officeart/2018/2/layout/IconLabelList"/>
    <dgm:cxn modelId="{4418D8AE-3196-4DF0-8E85-368BE8B7600D}" type="presParOf" srcId="{EC019B38-57AF-4CAD-9EDC-4A81D8881387}" destId="{2A805B64-D6BC-4D11-A3A7-1F4168B77AEA}" srcOrd="1" destOrd="0" presId="urn:microsoft.com/office/officeart/2018/2/layout/IconLabelList"/>
    <dgm:cxn modelId="{727A41D4-2814-4991-981C-62E43F91100B}" type="presParOf" srcId="{EC019B38-57AF-4CAD-9EDC-4A81D8881387}" destId="{25901E59-2305-4B77-854E-A3283643081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F6FD55-47A6-41C5-BF7F-72EE2BBA2D33}"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6328873C-0661-4F6B-8B00-157FEBF7CF3A}">
      <dgm:prSet/>
      <dgm:spPr/>
      <dgm:t>
        <a:bodyPr/>
        <a:lstStyle/>
        <a:p>
          <a:r>
            <a:rPr lang="en-US" b="1">
              <a:latin typeface="Roboto" panose="02000000000000000000" pitchFamily="2" charset="0"/>
              <a:ea typeface="Roboto" panose="02000000000000000000" pitchFamily="2" charset="0"/>
              <a:cs typeface="Roboto" panose="02000000000000000000" pitchFamily="2" charset="0"/>
            </a:rPr>
            <a:t>ACCUPLACER</a:t>
          </a:r>
          <a:r>
            <a:rPr lang="en-US">
              <a:latin typeface="Roboto" panose="02000000000000000000" pitchFamily="2" charset="0"/>
              <a:ea typeface="Roboto" panose="02000000000000000000" pitchFamily="2" charset="0"/>
              <a:cs typeface="Roboto" panose="02000000000000000000" pitchFamily="2" charset="0"/>
            </a:rPr>
            <a:t> – Placement exam for two year and technical colleges. (Schedule to take this test at chosen college)</a:t>
          </a:r>
        </a:p>
      </dgm:t>
    </dgm:pt>
    <dgm:pt modelId="{8013FCD1-6F35-45E1-BA5A-7F0486335C84}" type="parTrans" cxnId="{7D5919A5-900A-4567-A99C-41F4005B6C14}">
      <dgm:prSet/>
      <dgm:spPr/>
      <dgm:t>
        <a:bodyPr/>
        <a:lstStyle/>
        <a:p>
          <a:endParaRPr lang="en-US"/>
        </a:p>
      </dgm:t>
    </dgm:pt>
    <dgm:pt modelId="{19C0CD0C-4340-4482-84D2-AD5D56851ECE}" type="sibTrans" cxnId="{7D5919A5-900A-4567-A99C-41F4005B6C14}">
      <dgm:prSet/>
      <dgm:spPr/>
      <dgm:t>
        <a:bodyPr/>
        <a:lstStyle/>
        <a:p>
          <a:endParaRPr lang="en-US"/>
        </a:p>
      </dgm:t>
    </dgm:pt>
    <dgm:pt modelId="{26980900-54CA-46CC-A8EB-8BFDC5C1BEA8}">
      <dgm:prSet/>
      <dgm:spPr/>
      <dgm:t>
        <a:bodyPr/>
        <a:lstStyle/>
        <a:p>
          <a:r>
            <a:rPr lang="en-US" b="1">
              <a:latin typeface="Roboto" panose="02000000000000000000" pitchFamily="2" charset="0"/>
              <a:ea typeface="Roboto" panose="02000000000000000000" pitchFamily="2" charset="0"/>
              <a:cs typeface="Roboto" panose="02000000000000000000" pitchFamily="2" charset="0"/>
            </a:rPr>
            <a:t>ASVAB</a:t>
          </a:r>
          <a:r>
            <a:rPr lang="en-US">
              <a:latin typeface="Roboto" panose="02000000000000000000" pitchFamily="2" charset="0"/>
              <a:ea typeface="Roboto" panose="02000000000000000000" pitchFamily="2" charset="0"/>
              <a:cs typeface="Roboto" panose="02000000000000000000" pitchFamily="2" charset="0"/>
            </a:rPr>
            <a:t> – Aptitude/career exam required for entrance into the military that determines your eligibility for military jobs</a:t>
          </a:r>
        </a:p>
      </dgm:t>
    </dgm:pt>
    <dgm:pt modelId="{B8F50A0D-C256-4260-9DB7-0C125C6AC4F8}" type="parTrans" cxnId="{735E58F7-3AE8-4C51-AE29-363A2C8CEF2C}">
      <dgm:prSet/>
      <dgm:spPr/>
      <dgm:t>
        <a:bodyPr/>
        <a:lstStyle/>
        <a:p>
          <a:endParaRPr lang="en-US"/>
        </a:p>
      </dgm:t>
    </dgm:pt>
    <dgm:pt modelId="{38472272-3E28-4CAD-8EDD-16D926640816}" type="sibTrans" cxnId="{735E58F7-3AE8-4C51-AE29-363A2C8CEF2C}">
      <dgm:prSet/>
      <dgm:spPr/>
      <dgm:t>
        <a:bodyPr/>
        <a:lstStyle/>
        <a:p>
          <a:endParaRPr lang="en-US"/>
        </a:p>
      </dgm:t>
    </dgm:pt>
    <dgm:pt modelId="{DD46CFF1-43E5-4FE5-9120-10A4266A7F2E}">
      <dgm:prSet/>
      <dgm:spPr/>
      <dgm:t>
        <a:bodyPr/>
        <a:lstStyle/>
        <a:p>
          <a:r>
            <a:rPr lang="en-US" b="1" i="1">
              <a:latin typeface="Roboto" panose="02000000000000000000" pitchFamily="2" charset="0"/>
              <a:ea typeface="Roboto" panose="02000000000000000000" pitchFamily="2" charset="0"/>
              <a:cs typeface="Roboto" panose="02000000000000000000" pitchFamily="2" charset="0"/>
            </a:rPr>
            <a:t>It is the student’s responsibility to check with each individual college for all admission requirements.</a:t>
          </a:r>
          <a:endParaRPr lang="en-US">
            <a:latin typeface="Roboto" panose="02000000000000000000" pitchFamily="2" charset="0"/>
            <a:ea typeface="Roboto" panose="02000000000000000000" pitchFamily="2" charset="0"/>
            <a:cs typeface="Roboto" panose="02000000000000000000" pitchFamily="2" charset="0"/>
          </a:endParaRPr>
        </a:p>
      </dgm:t>
    </dgm:pt>
    <dgm:pt modelId="{20BB24C0-3FDD-45D7-9D1F-A972391CDC9D}" type="parTrans" cxnId="{85C68349-93D2-489B-8C66-F975054DB600}">
      <dgm:prSet/>
      <dgm:spPr/>
      <dgm:t>
        <a:bodyPr/>
        <a:lstStyle/>
        <a:p>
          <a:endParaRPr lang="en-US"/>
        </a:p>
      </dgm:t>
    </dgm:pt>
    <dgm:pt modelId="{24575B31-D586-4832-B934-55FF5CA6419F}" type="sibTrans" cxnId="{85C68349-93D2-489B-8C66-F975054DB600}">
      <dgm:prSet/>
      <dgm:spPr/>
      <dgm:t>
        <a:bodyPr/>
        <a:lstStyle/>
        <a:p>
          <a:endParaRPr lang="en-US"/>
        </a:p>
      </dgm:t>
    </dgm:pt>
    <dgm:pt modelId="{340D58DA-93B0-4446-8DDC-CD4460A11FB9}" type="pres">
      <dgm:prSet presAssocID="{21F6FD55-47A6-41C5-BF7F-72EE2BBA2D33}" presName="hierChild1" presStyleCnt="0">
        <dgm:presLayoutVars>
          <dgm:chPref val="1"/>
          <dgm:dir/>
          <dgm:animOne val="branch"/>
          <dgm:animLvl val="lvl"/>
          <dgm:resizeHandles/>
        </dgm:presLayoutVars>
      </dgm:prSet>
      <dgm:spPr/>
    </dgm:pt>
    <dgm:pt modelId="{F9B4DB41-0B0E-4291-A628-6F0F026D3F83}" type="pres">
      <dgm:prSet presAssocID="{6328873C-0661-4F6B-8B00-157FEBF7CF3A}" presName="hierRoot1" presStyleCnt="0"/>
      <dgm:spPr/>
    </dgm:pt>
    <dgm:pt modelId="{A6150A99-8DD5-4DA6-8479-E54BA3C47596}" type="pres">
      <dgm:prSet presAssocID="{6328873C-0661-4F6B-8B00-157FEBF7CF3A}" presName="composite" presStyleCnt="0"/>
      <dgm:spPr/>
    </dgm:pt>
    <dgm:pt modelId="{51ACF33D-51E5-405E-9B66-37468ECE8B09}" type="pres">
      <dgm:prSet presAssocID="{6328873C-0661-4F6B-8B00-157FEBF7CF3A}" presName="background" presStyleLbl="node0" presStyleIdx="0" presStyleCnt="3"/>
      <dgm:spPr/>
    </dgm:pt>
    <dgm:pt modelId="{D6DF50BA-0158-4D69-9CC7-FB9E2BD0153E}" type="pres">
      <dgm:prSet presAssocID="{6328873C-0661-4F6B-8B00-157FEBF7CF3A}" presName="text" presStyleLbl="fgAcc0" presStyleIdx="0" presStyleCnt="3">
        <dgm:presLayoutVars>
          <dgm:chPref val="3"/>
        </dgm:presLayoutVars>
      </dgm:prSet>
      <dgm:spPr/>
    </dgm:pt>
    <dgm:pt modelId="{7BC1B783-4486-4736-95DF-8D436C991E71}" type="pres">
      <dgm:prSet presAssocID="{6328873C-0661-4F6B-8B00-157FEBF7CF3A}" presName="hierChild2" presStyleCnt="0"/>
      <dgm:spPr/>
    </dgm:pt>
    <dgm:pt modelId="{8BF2B498-E555-4345-9407-14A9B85D8E68}" type="pres">
      <dgm:prSet presAssocID="{26980900-54CA-46CC-A8EB-8BFDC5C1BEA8}" presName="hierRoot1" presStyleCnt="0"/>
      <dgm:spPr/>
    </dgm:pt>
    <dgm:pt modelId="{E4E415B5-7059-4B0A-97C1-CF5942388A84}" type="pres">
      <dgm:prSet presAssocID="{26980900-54CA-46CC-A8EB-8BFDC5C1BEA8}" presName="composite" presStyleCnt="0"/>
      <dgm:spPr/>
    </dgm:pt>
    <dgm:pt modelId="{ED82173C-ED8F-4D6A-AE5F-4672C146A662}" type="pres">
      <dgm:prSet presAssocID="{26980900-54CA-46CC-A8EB-8BFDC5C1BEA8}" presName="background" presStyleLbl="node0" presStyleIdx="1" presStyleCnt="3"/>
      <dgm:spPr/>
    </dgm:pt>
    <dgm:pt modelId="{736BF0FE-D225-411E-A471-E909EA6C0A0D}" type="pres">
      <dgm:prSet presAssocID="{26980900-54CA-46CC-A8EB-8BFDC5C1BEA8}" presName="text" presStyleLbl="fgAcc0" presStyleIdx="1" presStyleCnt="3">
        <dgm:presLayoutVars>
          <dgm:chPref val="3"/>
        </dgm:presLayoutVars>
      </dgm:prSet>
      <dgm:spPr/>
    </dgm:pt>
    <dgm:pt modelId="{C05DC477-D3FA-47FF-8CAB-3850FD38E3D0}" type="pres">
      <dgm:prSet presAssocID="{26980900-54CA-46CC-A8EB-8BFDC5C1BEA8}" presName="hierChild2" presStyleCnt="0"/>
      <dgm:spPr/>
    </dgm:pt>
    <dgm:pt modelId="{F28D4299-13F9-4A8D-ADA0-BC22D40828E9}" type="pres">
      <dgm:prSet presAssocID="{DD46CFF1-43E5-4FE5-9120-10A4266A7F2E}" presName="hierRoot1" presStyleCnt="0"/>
      <dgm:spPr/>
    </dgm:pt>
    <dgm:pt modelId="{D8AAB5F7-3D8E-47A6-B1B8-5F7AC6376F16}" type="pres">
      <dgm:prSet presAssocID="{DD46CFF1-43E5-4FE5-9120-10A4266A7F2E}" presName="composite" presStyleCnt="0"/>
      <dgm:spPr/>
    </dgm:pt>
    <dgm:pt modelId="{657F63B3-BB98-41BB-86E7-6F89D717DD44}" type="pres">
      <dgm:prSet presAssocID="{DD46CFF1-43E5-4FE5-9120-10A4266A7F2E}" presName="background" presStyleLbl="node0" presStyleIdx="2" presStyleCnt="3"/>
      <dgm:spPr/>
    </dgm:pt>
    <dgm:pt modelId="{40DAD24C-DB49-4A03-BBBA-B9223FC36D67}" type="pres">
      <dgm:prSet presAssocID="{DD46CFF1-43E5-4FE5-9120-10A4266A7F2E}" presName="text" presStyleLbl="fgAcc0" presStyleIdx="2" presStyleCnt="3">
        <dgm:presLayoutVars>
          <dgm:chPref val="3"/>
        </dgm:presLayoutVars>
      </dgm:prSet>
      <dgm:spPr/>
    </dgm:pt>
    <dgm:pt modelId="{08665B97-EDD7-415A-A465-CD3715B6A791}" type="pres">
      <dgm:prSet presAssocID="{DD46CFF1-43E5-4FE5-9120-10A4266A7F2E}" presName="hierChild2" presStyleCnt="0"/>
      <dgm:spPr/>
    </dgm:pt>
  </dgm:ptLst>
  <dgm:cxnLst>
    <dgm:cxn modelId="{91293E64-0CDC-4EBE-B70C-ED7F3DD231E4}" type="presOf" srcId="{26980900-54CA-46CC-A8EB-8BFDC5C1BEA8}" destId="{736BF0FE-D225-411E-A471-E909EA6C0A0D}" srcOrd="0" destOrd="0" presId="urn:microsoft.com/office/officeart/2005/8/layout/hierarchy1"/>
    <dgm:cxn modelId="{85C68349-93D2-489B-8C66-F975054DB600}" srcId="{21F6FD55-47A6-41C5-BF7F-72EE2BBA2D33}" destId="{DD46CFF1-43E5-4FE5-9120-10A4266A7F2E}" srcOrd="2" destOrd="0" parTransId="{20BB24C0-3FDD-45D7-9D1F-A972391CDC9D}" sibTransId="{24575B31-D586-4832-B934-55FF5CA6419F}"/>
    <dgm:cxn modelId="{DB582655-2ABB-4F36-9215-C782365833FF}" type="presOf" srcId="{DD46CFF1-43E5-4FE5-9120-10A4266A7F2E}" destId="{40DAD24C-DB49-4A03-BBBA-B9223FC36D67}" srcOrd="0" destOrd="0" presId="urn:microsoft.com/office/officeart/2005/8/layout/hierarchy1"/>
    <dgm:cxn modelId="{7D5919A5-900A-4567-A99C-41F4005B6C14}" srcId="{21F6FD55-47A6-41C5-BF7F-72EE2BBA2D33}" destId="{6328873C-0661-4F6B-8B00-157FEBF7CF3A}" srcOrd="0" destOrd="0" parTransId="{8013FCD1-6F35-45E1-BA5A-7F0486335C84}" sibTransId="{19C0CD0C-4340-4482-84D2-AD5D56851ECE}"/>
    <dgm:cxn modelId="{7126F4C1-09C5-4696-85DC-AAB3FD564F1B}" type="presOf" srcId="{21F6FD55-47A6-41C5-BF7F-72EE2BBA2D33}" destId="{340D58DA-93B0-4446-8DDC-CD4460A11FB9}" srcOrd="0" destOrd="0" presId="urn:microsoft.com/office/officeart/2005/8/layout/hierarchy1"/>
    <dgm:cxn modelId="{64CE49E5-516F-479B-A88B-94F478F43F58}" type="presOf" srcId="{6328873C-0661-4F6B-8B00-157FEBF7CF3A}" destId="{D6DF50BA-0158-4D69-9CC7-FB9E2BD0153E}" srcOrd="0" destOrd="0" presId="urn:microsoft.com/office/officeart/2005/8/layout/hierarchy1"/>
    <dgm:cxn modelId="{735E58F7-3AE8-4C51-AE29-363A2C8CEF2C}" srcId="{21F6FD55-47A6-41C5-BF7F-72EE2BBA2D33}" destId="{26980900-54CA-46CC-A8EB-8BFDC5C1BEA8}" srcOrd="1" destOrd="0" parTransId="{B8F50A0D-C256-4260-9DB7-0C125C6AC4F8}" sibTransId="{38472272-3E28-4CAD-8EDD-16D926640816}"/>
    <dgm:cxn modelId="{24CB4705-04FC-488C-A384-6C96058098DA}" type="presParOf" srcId="{340D58DA-93B0-4446-8DDC-CD4460A11FB9}" destId="{F9B4DB41-0B0E-4291-A628-6F0F026D3F83}" srcOrd="0" destOrd="0" presId="urn:microsoft.com/office/officeart/2005/8/layout/hierarchy1"/>
    <dgm:cxn modelId="{856467F4-9902-4A0D-9A4F-F0627407D101}" type="presParOf" srcId="{F9B4DB41-0B0E-4291-A628-6F0F026D3F83}" destId="{A6150A99-8DD5-4DA6-8479-E54BA3C47596}" srcOrd="0" destOrd="0" presId="urn:microsoft.com/office/officeart/2005/8/layout/hierarchy1"/>
    <dgm:cxn modelId="{F6EBB503-EFD1-4F90-B571-72B7AE5ADF61}" type="presParOf" srcId="{A6150A99-8DD5-4DA6-8479-E54BA3C47596}" destId="{51ACF33D-51E5-405E-9B66-37468ECE8B09}" srcOrd="0" destOrd="0" presId="urn:microsoft.com/office/officeart/2005/8/layout/hierarchy1"/>
    <dgm:cxn modelId="{19B5043E-9F2B-49B7-81DE-53B8E6DEAEDF}" type="presParOf" srcId="{A6150A99-8DD5-4DA6-8479-E54BA3C47596}" destId="{D6DF50BA-0158-4D69-9CC7-FB9E2BD0153E}" srcOrd="1" destOrd="0" presId="urn:microsoft.com/office/officeart/2005/8/layout/hierarchy1"/>
    <dgm:cxn modelId="{4A859E9E-7C3F-4862-BAC7-ECA941EB6B99}" type="presParOf" srcId="{F9B4DB41-0B0E-4291-A628-6F0F026D3F83}" destId="{7BC1B783-4486-4736-95DF-8D436C991E71}" srcOrd="1" destOrd="0" presId="urn:microsoft.com/office/officeart/2005/8/layout/hierarchy1"/>
    <dgm:cxn modelId="{5A10E929-9DAB-44BC-AF5A-51AEDB4AEEBF}" type="presParOf" srcId="{340D58DA-93B0-4446-8DDC-CD4460A11FB9}" destId="{8BF2B498-E555-4345-9407-14A9B85D8E68}" srcOrd="1" destOrd="0" presId="urn:microsoft.com/office/officeart/2005/8/layout/hierarchy1"/>
    <dgm:cxn modelId="{B4FB88BC-8FCD-4D76-8856-7F06C91AA300}" type="presParOf" srcId="{8BF2B498-E555-4345-9407-14A9B85D8E68}" destId="{E4E415B5-7059-4B0A-97C1-CF5942388A84}" srcOrd="0" destOrd="0" presId="urn:microsoft.com/office/officeart/2005/8/layout/hierarchy1"/>
    <dgm:cxn modelId="{04CF2AC3-36CF-4EFB-AA6F-A94FD443A330}" type="presParOf" srcId="{E4E415B5-7059-4B0A-97C1-CF5942388A84}" destId="{ED82173C-ED8F-4D6A-AE5F-4672C146A662}" srcOrd="0" destOrd="0" presId="urn:microsoft.com/office/officeart/2005/8/layout/hierarchy1"/>
    <dgm:cxn modelId="{EC736C88-165E-4ED7-AE64-3E1634FE81D3}" type="presParOf" srcId="{E4E415B5-7059-4B0A-97C1-CF5942388A84}" destId="{736BF0FE-D225-411E-A471-E909EA6C0A0D}" srcOrd="1" destOrd="0" presId="urn:microsoft.com/office/officeart/2005/8/layout/hierarchy1"/>
    <dgm:cxn modelId="{77B8044D-9597-4775-AE2A-B0AE8DBB09D7}" type="presParOf" srcId="{8BF2B498-E555-4345-9407-14A9B85D8E68}" destId="{C05DC477-D3FA-47FF-8CAB-3850FD38E3D0}" srcOrd="1" destOrd="0" presId="urn:microsoft.com/office/officeart/2005/8/layout/hierarchy1"/>
    <dgm:cxn modelId="{625F3607-92E4-4D8C-AB06-E3299D70B386}" type="presParOf" srcId="{340D58DA-93B0-4446-8DDC-CD4460A11FB9}" destId="{F28D4299-13F9-4A8D-ADA0-BC22D40828E9}" srcOrd="2" destOrd="0" presId="urn:microsoft.com/office/officeart/2005/8/layout/hierarchy1"/>
    <dgm:cxn modelId="{F74ECAEE-9067-46BB-96F3-A2C60EC54DFD}" type="presParOf" srcId="{F28D4299-13F9-4A8D-ADA0-BC22D40828E9}" destId="{D8AAB5F7-3D8E-47A6-B1B8-5F7AC6376F16}" srcOrd="0" destOrd="0" presId="urn:microsoft.com/office/officeart/2005/8/layout/hierarchy1"/>
    <dgm:cxn modelId="{ACEF1807-2950-482F-A0B8-AEB340AA62B9}" type="presParOf" srcId="{D8AAB5F7-3D8E-47A6-B1B8-5F7AC6376F16}" destId="{657F63B3-BB98-41BB-86E7-6F89D717DD44}" srcOrd="0" destOrd="0" presId="urn:microsoft.com/office/officeart/2005/8/layout/hierarchy1"/>
    <dgm:cxn modelId="{F46FF305-D0BC-44C8-842D-C162C8B434D0}" type="presParOf" srcId="{D8AAB5F7-3D8E-47A6-B1B8-5F7AC6376F16}" destId="{40DAD24C-DB49-4A03-BBBA-B9223FC36D67}" srcOrd="1" destOrd="0" presId="urn:microsoft.com/office/officeart/2005/8/layout/hierarchy1"/>
    <dgm:cxn modelId="{D61132CC-0FEA-4F34-8797-D567861053E6}" type="presParOf" srcId="{F28D4299-13F9-4A8D-ADA0-BC22D40828E9}" destId="{08665B97-EDD7-415A-A465-CD3715B6A79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DC49D2-88C1-416D-AE43-6306CD303B99}"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2374564B-F2BB-428B-BC47-3899DCA974BC}">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College and Career Planning</a:t>
          </a:r>
        </a:p>
      </dgm:t>
    </dgm:pt>
    <dgm:pt modelId="{6920BA66-9109-4AE6-B88A-812A49E90DF3}" type="parTrans" cxnId="{A7BB4225-0287-49D7-AF7E-D044423CB64D}">
      <dgm:prSet/>
      <dgm:spPr/>
      <dgm:t>
        <a:bodyPr/>
        <a:lstStyle/>
        <a:p>
          <a:endParaRPr lang="en-US"/>
        </a:p>
      </dgm:t>
    </dgm:pt>
    <dgm:pt modelId="{F7CC961A-4EC5-47DA-8217-4076BBE84A41}" type="sibTrans" cxnId="{A7BB4225-0287-49D7-AF7E-D044423CB64D}">
      <dgm:prSet/>
      <dgm:spPr/>
      <dgm:t>
        <a:bodyPr/>
        <a:lstStyle/>
        <a:p>
          <a:endParaRPr lang="en-US"/>
        </a:p>
      </dgm:t>
    </dgm:pt>
    <dgm:pt modelId="{E9FB79A1-8759-4FE5-A6A6-CA95CA13E90A}">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Resume Building</a:t>
          </a:r>
        </a:p>
      </dgm:t>
    </dgm:pt>
    <dgm:pt modelId="{43169A7B-EEC5-4C81-9EA3-D47F54046AB7}" type="parTrans" cxnId="{77F2ED65-F563-4CF2-AE25-329E7332E01B}">
      <dgm:prSet/>
      <dgm:spPr/>
      <dgm:t>
        <a:bodyPr/>
        <a:lstStyle/>
        <a:p>
          <a:endParaRPr lang="en-US"/>
        </a:p>
      </dgm:t>
    </dgm:pt>
    <dgm:pt modelId="{1486CA26-4821-447B-BE75-F18526D72970}" type="sibTrans" cxnId="{77F2ED65-F563-4CF2-AE25-329E7332E01B}">
      <dgm:prSet/>
      <dgm:spPr/>
      <dgm:t>
        <a:bodyPr/>
        <a:lstStyle/>
        <a:p>
          <a:endParaRPr lang="en-US"/>
        </a:p>
      </dgm:t>
    </dgm:pt>
    <dgm:pt modelId="{45446BE7-1F6F-413E-9F24-39FBA1EB25F3}">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Communication with your Counselor</a:t>
          </a:r>
        </a:p>
      </dgm:t>
    </dgm:pt>
    <dgm:pt modelId="{ED5A68C7-8DE3-4CF2-BB0D-CE7D0F284D0C}" type="parTrans" cxnId="{5625EA3A-332E-4C36-975C-EE2EE2B17C10}">
      <dgm:prSet/>
      <dgm:spPr/>
      <dgm:t>
        <a:bodyPr/>
        <a:lstStyle/>
        <a:p>
          <a:endParaRPr lang="en-US"/>
        </a:p>
      </dgm:t>
    </dgm:pt>
    <dgm:pt modelId="{3A3F4312-6838-4230-9E27-DCBE3A97549E}" type="sibTrans" cxnId="{5625EA3A-332E-4C36-975C-EE2EE2B17C10}">
      <dgm:prSet/>
      <dgm:spPr/>
      <dgm:t>
        <a:bodyPr/>
        <a:lstStyle/>
        <a:p>
          <a:endParaRPr lang="en-US"/>
        </a:p>
      </dgm:t>
    </dgm:pt>
    <dgm:pt modelId="{AF8F8E24-3E53-41EA-A8B8-845199C33689}">
      <dgm:prSet/>
      <dgm:spPr/>
      <dgm:t>
        <a:bodyPr/>
        <a:lstStyle/>
        <a:p>
          <a:pPr>
            <a:lnSpc>
              <a:spcPct val="100000"/>
            </a:lnSpc>
          </a:pPr>
          <a:r>
            <a:rPr lang="en-US">
              <a:latin typeface="Roboto" panose="02000000000000000000" pitchFamily="2" charset="0"/>
              <a:ea typeface="Roboto" panose="02000000000000000000" pitchFamily="2" charset="0"/>
              <a:cs typeface="Roboto" panose="02000000000000000000" pitchFamily="2" charset="0"/>
            </a:rPr>
            <a:t>Scholarship Searches</a:t>
          </a:r>
        </a:p>
      </dgm:t>
    </dgm:pt>
    <dgm:pt modelId="{EA4C0B68-5273-4D3B-91FE-3A0813030833}" type="parTrans" cxnId="{67D60EDB-AC3B-4AD6-A9E5-F7BCBBD83C8B}">
      <dgm:prSet/>
      <dgm:spPr/>
      <dgm:t>
        <a:bodyPr/>
        <a:lstStyle/>
        <a:p>
          <a:endParaRPr lang="en-US"/>
        </a:p>
      </dgm:t>
    </dgm:pt>
    <dgm:pt modelId="{A84DADAA-5EB7-4C2D-B98D-03FFEAA14047}" type="sibTrans" cxnId="{67D60EDB-AC3B-4AD6-A9E5-F7BCBBD83C8B}">
      <dgm:prSet/>
      <dgm:spPr/>
      <dgm:t>
        <a:bodyPr/>
        <a:lstStyle/>
        <a:p>
          <a:endParaRPr lang="en-US"/>
        </a:p>
      </dgm:t>
    </dgm:pt>
    <dgm:pt modelId="{AD412836-8412-4256-9435-61D921C2C11A}" type="pres">
      <dgm:prSet presAssocID="{BBDC49D2-88C1-416D-AE43-6306CD303B99}" presName="root" presStyleCnt="0">
        <dgm:presLayoutVars>
          <dgm:dir/>
          <dgm:resizeHandles val="exact"/>
        </dgm:presLayoutVars>
      </dgm:prSet>
      <dgm:spPr/>
    </dgm:pt>
    <dgm:pt modelId="{6B7D9E27-BA1C-4348-8774-0462495515F3}" type="pres">
      <dgm:prSet presAssocID="{2374564B-F2BB-428B-BC47-3899DCA974BC}" presName="compNode" presStyleCnt="0"/>
      <dgm:spPr/>
    </dgm:pt>
    <dgm:pt modelId="{67F6C25F-B74C-487C-9A7E-602D88E10474}" type="pres">
      <dgm:prSet presAssocID="{2374564B-F2BB-428B-BC47-3899DCA974BC}" presName="bgRect" presStyleLbl="bgShp" presStyleIdx="0" presStyleCnt="4"/>
      <dgm:spPr/>
    </dgm:pt>
    <dgm:pt modelId="{3C0E48EF-8A01-4EB5-BA5C-003B1EEEB5FD}" type="pres">
      <dgm:prSet presAssocID="{2374564B-F2BB-428B-BC47-3899DCA974B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390D677A-7662-49A5-A514-0725A8E1023F}" type="pres">
      <dgm:prSet presAssocID="{2374564B-F2BB-428B-BC47-3899DCA974BC}" presName="spaceRect" presStyleCnt="0"/>
      <dgm:spPr/>
    </dgm:pt>
    <dgm:pt modelId="{ADCB2D1B-DA4A-4379-AD10-ED8187470DBE}" type="pres">
      <dgm:prSet presAssocID="{2374564B-F2BB-428B-BC47-3899DCA974BC}" presName="parTx" presStyleLbl="revTx" presStyleIdx="0" presStyleCnt="4">
        <dgm:presLayoutVars>
          <dgm:chMax val="0"/>
          <dgm:chPref val="0"/>
        </dgm:presLayoutVars>
      </dgm:prSet>
      <dgm:spPr/>
    </dgm:pt>
    <dgm:pt modelId="{75F06880-3BA6-47BD-B6E5-0C01B88EA6A7}" type="pres">
      <dgm:prSet presAssocID="{F7CC961A-4EC5-47DA-8217-4076BBE84A41}" presName="sibTrans" presStyleCnt="0"/>
      <dgm:spPr/>
    </dgm:pt>
    <dgm:pt modelId="{DD712ED0-797C-4300-BA16-77C397CCD62D}" type="pres">
      <dgm:prSet presAssocID="{E9FB79A1-8759-4FE5-A6A6-CA95CA13E90A}" presName="compNode" presStyleCnt="0"/>
      <dgm:spPr/>
    </dgm:pt>
    <dgm:pt modelId="{01A77512-2F1D-4458-BB1C-BEF350124F66}" type="pres">
      <dgm:prSet presAssocID="{E9FB79A1-8759-4FE5-A6A6-CA95CA13E90A}" presName="bgRect" presStyleLbl="bgShp" presStyleIdx="1" presStyleCnt="4"/>
      <dgm:spPr/>
    </dgm:pt>
    <dgm:pt modelId="{CE6A93BF-6A34-4DDE-A334-30105CEED3B9}" type="pres">
      <dgm:prSet presAssocID="{E9FB79A1-8759-4FE5-A6A6-CA95CA13E9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DE2D8960-1649-42DC-8C0B-896808D1CAE4}" type="pres">
      <dgm:prSet presAssocID="{E9FB79A1-8759-4FE5-A6A6-CA95CA13E90A}" presName="spaceRect" presStyleCnt="0"/>
      <dgm:spPr/>
    </dgm:pt>
    <dgm:pt modelId="{B945FB3A-9B53-481F-AA08-E9F2542495C5}" type="pres">
      <dgm:prSet presAssocID="{E9FB79A1-8759-4FE5-A6A6-CA95CA13E90A}" presName="parTx" presStyleLbl="revTx" presStyleIdx="1" presStyleCnt="4">
        <dgm:presLayoutVars>
          <dgm:chMax val="0"/>
          <dgm:chPref val="0"/>
        </dgm:presLayoutVars>
      </dgm:prSet>
      <dgm:spPr/>
    </dgm:pt>
    <dgm:pt modelId="{CE830E30-FE46-421D-8D96-58694E6C5143}" type="pres">
      <dgm:prSet presAssocID="{1486CA26-4821-447B-BE75-F18526D72970}" presName="sibTrans" presStyleCnt="0"/>
      <dgm:spPr/>
    </dgm:pt>
    <dgm:pt modelId="{20FF0A0B-5CDE-484E-82A5-9F942297791F}" type="pres">
      <dgm:prSet presAssocID="{45446BE7-1F6F-413E-9F24-39FBA1EB25F3}" presName="compNode" presStyleCnt="0"/>
      <dgm:spPr/>
    </dgm:pt>
    <dgm:pt modelId="{FAB37011-9B3E-4701-B03E-EF7C20DCDA98}" type="pres">
      <dgm:prSet presAssocID="{45446BE7-1F6F-413E-9F24-39FBA1EB25F3}" presName="bgRect" presStyleLbl="bgShp" presStyleIdx="2" presStyleCnt="4"/>
      <dgm:spPr/>
    </dgm:pt>
    <dgm:pt modelId="{58B08200-37DD-4B45-B29B-B5C83D26D4E1}" type="pres">
      <dgm:prSet presAssocID="{45446BE7-1F6F-413E-9F24-39FBA1EB25F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1B5F7B19-F3ED-4BE2-A340-78698CBB3EC6}" type="pres">
      <dgm:prSet presAssocID="{45446BE7-1F6F-413E-9F24-39FBA1EB25F3}" presName="spaceRect" presStyleCnt="0"/>
      <dgm:spPr/>
    </dgm:pt>
    <dgm:pt modelId="{F8410E6C-BA0A-4766-9C19-B8CEC3A19F7B}" type="pres">
      <dgm:prSet presAssocID="{45446BE7-1F6F-413E-9F24-39FBA1EB25F3}" presName="parTx" presStyleLbl="revTx" presStyleIdx="2" presStyleCnt="4">
        <dgm:presLayoutVars>
          <dgm:chMax val="0"/>
          <dgm:chPref val="0"/>
        </dgm:presLayoutVars>
      </dgm:prSet>
      <dgm:spPr/>
    </dgm:pt>
    <dgm:pt modelId="{3D2E744C-BCB8-47E2-9E34-DC33683311D7}" type="pres">
      <dgm:prSet presAssocID="{3A3F4312-6838-4230-9E27-DCBE3A97549E}" presName="sibTrans" presStyleCnt="0"/>
      <dgm:spPr/>
    </dgm:pt>
    <dgm:pt modelId="{9290AE97-0272-465D-8D86-66EEEB530486}" type="pres">
      <dgm:prSet presAssocID="{AF8F8E24-3E53-41EA-A8B8-845199C33689}" presName="compNode" presStyleCnt="0"/>
      <dgm:spPr/>
    </dgm:pt>
    <dgm:pt modelId="{5512CF83-57A3-4713-8DE8-7D42AE14F5F8}" type="pres">
      <dgm:prSet presAssocID="{AF8F8E24-3E53-41EA-A8B8-845199C33689}" presName="bgRect" presStyleLbl="bgShp" presStyleIdx="3" presStyleCnt="4"/>
      <dgm:spPr/>
    </dgm:pt>
    <dgm:pt modelId="{DBEF2ABC-F635-4805-9E38-0BD6AD5DE126}" type="pres">
      <dgm:prSet presAssocID="{AF8F8E24-3E53-41EA-A8B8-845199C3368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B9A0D696-3DFA-498A-AAEA-5DB02EC1DAEC}" type="pres">
      <dgm:prSet presAssocID="{AF8F8E24-3E53-41EA-A8B8-845199C33689}" presName="spaceRect" presStyleCnt="0"/>
      <dgm:spPr/>
    </dgm:pt>
    <dgm:pt modelId="{3F1CE750-B36A-4B03-A22F-2F180F4E3D1D}" type="pres">
      <dgm:prSet presAssocID="{AF8F8E24-3E53-41EA-A8B8-845199C33689}" presName="parTx" presStyleLbl="revTx" presStyleIdx="3" presStyleCnt="4">
        <dgm:presLayoutVars>
          <dgm:chMax val="0"/>
          <dgm:chPref val="0"/>
        </dgm:presLayoutVars>
      </dgm:prSet>
      <dgm:spPr/>
    </dgm:pt>
  </dgm:ptLst>
  <dgm:cxnLst>
    <dgm:cxn modelId="{A7BB4225-0287-49D7-AF7E-D044423CB64D}" srcId="{BBDC49D2-88C1-416D-AE43-6306CD303B99}" destId="{2374564B-F2BB-428B-BC47-3899DCA974BC}" srcOrd="0" destOrd="0" parTransId="{6920BA66-9109-4AE6-B88A-812A49E90DF3}" sibTransId="{F7CC961A-4EC5-47DA-8217-4076BBE84A41}"/>
    <dgm:cxn modelId="{81DB8D38-D94D-4116-A175-6515CA1B1A73}" type="presOf" srcId="{2374564B-F2BB-428B-BC47-3899DCA974BC}" destId="{ADCB2D1B-DA4A-4379-AD10-ED8187470DBE}" srcOrd="0" destOrd="0" presId="urn:microsoft.com/office/officeart/2018/2/layout/IconVerticalSolidList"/>
    <dgm:cxn modelId="{5625EA3A-332E-4C36-975C-EE2EE2B17C10}" srcId="{BBDC49D2-88C1-416D-AE43-6306CD303B99}" destId="{45446BE7-1F6F-413E-9F24-39FBA1EB25F3}" srcOrd="2" destOrd="0" parTransId="{ED5A68C7-8DE3-4CF2-BB0D-CE7D0F284D0C}" sibTransId="{3A3F4312-6838-4230-9E27-DCBE3A97549E}"/>
    <dgm:cxn modelId="{0F86DF3F-353D-46FD-8D51-AE2D4978755A}" type="presOf" srcId="{AF8F8E24-3E53-41EA-A8B8-845199C33689}" destId="{3F1CE750-B36A-4B03-A22F-2F180F4E3D1D}" srcOrd="0" destOrd="0" presId="urn:microsoft.com/office/officeart/2018/2/layout/IconVerticalSolidList"/>
    <dgm:cxn modelId="{77F2ED65-F563-4CF2-AE25-329E7332E01B}" srcId="{BBDC49D2-88C1-416D-AE43-6306CD303B99}" destId="{E9FB79A1-8759-4FE5-A6A6-CA95CA13E90A}" srcOrd="1" destOrd="0" parTransId="{43169A7B-EEC5-4C81-9EA3-D47F54046AB7}" sibTransId="{1486CA26-4821-447B-BE75-F18526D72970}"/>
    <dgm:cxn modelId="{CCDAFA82-1B20-4361-9572-BD09A31CF82C}" type="presOf" srcId="{BBDC49D2-88C1-416D-AE43-6306CD303B99}" destId="{AD412836-8412-4256-9435-61D921C2C11A}" srcOrd="0" destOrd="0" presId="urn:microsoft.com/office/officeart/2018/2/layout/IconVerticalSolidList"/>
    <dgm:cxn modelId="{9B8FC796-9630-484C-B17F-4265E6C5DE25}" type="presOf" srcId="{45446BE7-1F6F-413E-9F24-39FBA1EB25F3}" destId="{F8410E6C-BA0A-4766-9C19-B8CEC3A19F7B}" srcOrd="0" destOrd="0" presId="urn:microsoft.com/office/officeart/2018/2/layout/IconVerticalSolidList"/>
    <dgm:cxn modelId="{84C67B98-D647-4F9D-9024-2C017C763EF9}" type="presOf" srcId="{E9FB79A1-8759-4FE5-A6A6-CA95CA13E90A}" destId="{B945FB3A-9B53-481F-AA08-E9F2542495C5}" srcOrd="0" destOrd="0" presId="urn:microsoft.com/office/officeart/2018/2/layout/IconVerticalSolidList"/>
    <dgm:cxn modelId="{67D60EDB-AC3B-4AD6-A9E5-F7BCBBD83C8B}" srcId="{BBDC49D2-88C1-416D-AE43-6306CD303B99}" destId="{AF8F8E24-3E53-41EA-A8B8-845199C33689}" srcOrd="3" destOrd="0" parTransId="{EA4C0B68-5273-4D3B-91FE-3A0813030833}" sibTransId="{A84DADAA-5EB7-4C2D-B98D-03FFEAA14047}"/>
    <dgm:cxn modelId="{1E98D0ED-D71A-4EED-A340-0691619086B9}" type="presParOf" srcId="{AD412836-8412-4256-9435-61D921C2C11A}" destId="{6B7D9E27-BA1C-4348-8774-0462495515F3}" srcOrd="0" destOrd="0" presId="urn:microsoft.com/office/officeart/2018/2/layout/IconVerticalSolidList"/>
    <dgm:cxn modelId="{9F0A6079-7C88-4F9A-AA8A-5E47D212FBE6}" type="presParOf" srcId="{6B7D9E27-BA1C-4348-8774-0462495515F3}" destId="{67F6C25F-B74C-487C-9A7E-602D88E10474}" srcOrd="0" destOrd="0" presId="urn:microsoft.com/office/officeart/2018/2/layout/IconVerticalSolidList"/>
    <dgm:cxn modelId="{D6F8CE42-405C-4B2E-A193-36A8EAD9A3B6}" type="presParOf" srcId="{6B7D9E27-BA1C-4348-8774-0462495515F3}" destId="{3C0E48EF-8A01-4EB5-BA5C-003B1EEEB5FD}" srcOrd="1" destOrd="0" presId="urn:microsoft.com/office/officeart/2018/2/layout/IconVerticalSolidList"/>
    <dgm:cxn modelId="{E39C0FF3-8EC8-4676-8239-39B540A34543}" type="presParOf" srcId="{6B7D9E27-BA1C-4348-8774-0462495515F3}" destId="{390D677A-7662-49A5-A514-0725A8E1023F}" srcOrd="2" destOrd="0" presId="urn:microsoft.com/office/officeart/2018/2/layout/IconVerticalSolidList"/>
    <dgm:cxn modelId="{4C33AE3E-E6CD-4B59-800B-A331AE923893}" type="presParOf" srcId="{6B7D9E27-BA1C-4348-8774-0462495515F3}" destId="{ADCB2D1B-DA4A-4379-AD10-ED8187470DBE}" srcOrd="3" destOrd="0" presId="urn:microsoft.com/office/officeart/2018/2/layout/IconVerticalSolidList"/>
    <dgm:cxn modelId="{E55F35CE-12C7-4665-83B3-014063333DA2}" type="presParOf" srcId="{AD412836-8412-4256-9435-61D921C2C11A}" destId="{75F06880-3BA6-47BD-B6E5-0C01B88EA6A7}" srcOrd="1" destOrd="0" presId="urn:microsoft.com/office/officeart/2018/2/layout/IconVerticalSolidList"/>
    <dgm:cxn modelId="{6AF171D0-8750-448E-A396-BF1B61E3AC00}" type="presParOf" srcId="{AD412836-8412-4256-9435-61D921C2C11A}" destId="{DD712ED0-797C-4300-BA16-77C397CCD62D}" srcOrd="2" destOrd="0" presId="urn:microsoft.com/office/officeart/2018/2/layout/IconVerticalSolidList"/>
    <dgm:cxn modelId="{3F917DEB-B347-4792-9952-96AF0ACEEEBF}" type="presParOf" srcId="{DD712ED0-797C-4300-BA16-77C397CCD62D}" destId="{01A77512-2F1D-4458-BB1C-BEF350124F66}" srcOrd="0" destOrd="0" presId="urn:microsoft.com/office/officeart/2018/2/layout/IconVerticalSolidList"/>
    <dgm:cxn modelId="{2B2F79B2-3370-431A-BA0A-1AD36B861F7C}" type="presParOf" srcId="{DD712ED0-797C-4300-BA16-77C397CCD62D}" destId="{CE6A93BF-6A34-4DDE-A334-30105CEED3B9}" srcOrd="1" destOrd="0" presId="urn:microsoft.com/office/officeart/2018/2/layout/IconVerticalSolidList"/>
    <dgm:cxn modelId="{C832B5D9-8422-470C-9D29-A9648822C80B}" type="presParOf" srcId="{DD712ED0-797C-4300-BA16-77C397CCD62D}" destId="{DE2D8960-1649-42DC-8C0B-896808D1CAE4}" srcOrd="2" destOrd="0" presId="urn:microsoft.com/office/officeart/2018/2/layout/IconVerticalSolidList"/>
    <dgm:cxn modelId="{875CCC0D-523D-4E3A-BDDB-0BC3F5D297BA}" type="presParOf" srcId="{DD712ED0-797C-4300-BA16-77C397CCD62D}" destId="{B945FB3A-9B53-481F-AA08-E9F2542495C5}" srcOrd="3" destOrd="0" presId="urn:microsoft.com/office/officeart/2018/2/layout/IconVerticalSolidList"/>
    <dgm:cxn modelId="{8A2787A2-3B20-48A1-9861-71EDE76CF8B2}" type="presParOf" srcId="{AD412836-8412-4256-9435-61D921C2C11A}" destId="{CE830E30-FE46-421D-8D96-58694E6C5143}" srcOrd="3" destOrd="0" presId="urn:microsoft.com/office/officeart/2018/2/layout/IconVerticalSolidList"/>
    <dgm:cxn modelId="{1D5B9CC2-1815-451D-93C8-ED876294EE17}" type="presParOf" srcId="{AD412836-8412-4256-9435-61D921C2C11A}" destId="{20FF0A0B-5CDE-484E-82A5-9F942297791F}" srcOrd="4" destOrd="0" presId="urn:microsoft.com/office/officeart/2018/2/layout/IconVerticalSolidList"/>
    <dgm:cxn modelId="{76F09A6D-6C20-42F1-9B4B-ADA4E9630190}" type="presParOf" srcId="{20FF0A0B-5CDE-484E-82A5-9F942297791F}" destId="{FAB37011-9B3E-4701-B03E-EF7C20DCDA98}" srcOrd="0" destOrd="0" presId="urn:microsoft.com/office/officeart/2018/2/layout/IconVerticalSolidList"/>
    <dgm:cxn modelId="{AC3A9681-873F-4CE5-BFC7-D88ADFAF1A77}" type="presParOf" srcId="{20FF0A0B-5CDE-484E-82A5-9F942297791F}" destId="{58B08200-37DD-4B45-B29B-B5C83D26D4E1}" srcOrd="1" destOrd="0" presId="urn:microsoft.com/office/officeart/2018/2/layout/IconVerticalSolidList"/>
    <dgm:cxn modelId="{CC3E934C-1311-45F2-89EF-A65DD12592DB}" type="presParOf" srcId="{20FF0A0B-5CDE-484E-82A5-9F942297791F}" destId="{1B5F7B19-F3ED-4BE2-A340-78698CBB3EC6}" srcOrd="2" destOrd="0" presId="urn:microsoft.com/office/officeart/2018/2/layout/IconVerticalSolidList"/>
    <dgm:cxn modelId="{281BDC15-4B83-4425-ACCF-E34316D7A567}" type="presParOf" srcId="{20FF0A0B-5CDE-484E-82A5-9F942297791F}" destId="{F8410E6C-BA0A-4766-9C19-B8CEC3A19F7B}" srcOrd="3" destOrd="0" presId="urn:microsoft.com/office/officeart/2018/2/layout/IconVerticalSolidList"/>
    <dgm:cxn modelId="{EF48D2AC-9A96-49D9-BC1B-F65D1B1D0F6F}" type="presParOf" srcId="{AD412836-8412-4256-9435-61D921C2C11A}" destId="{3D2E744C-BCB8-47E2-9E34-DC33683311D7}" srcOrd="5" destOrd="0" presId="urn:microsoft.com/office/officeart/2018/2/layout/IconVerticalSolidList"/>
    <dgm:cxn modelId="{CF385A31-571D-416B-8822-1B37648FDF72}" type="presParOf" srcId="{AD412836-8412-4256-9435-61D921C2C11A}" destId="{9290AE97-0272-465D-8D86-66EEEB530486}" srcOrd="6" destOrd="0" presId="urn:microsoft.com/office/officeart/2018/2/layout/IconVerticalSolidList"/>
    <dgm:cxn modelId="{D5346F0A-9760-4BA1-B709-5CC31974D2A1}" type="presParOf" srcId="{9290AE97-0272-465D-8D86-66EEEB530486}" destId="{5512CF83-57A3-4713-8DE8-7D42AE14F5F8}" srcOrd="0" destOrd="0" presId="urn:microsoft.com/office/officeart/2018/2/layout/IconVerticalSolidList"/>
    <dgm:cxn modelId="{0F823E3C-C870-4A05-BBA7-926E4741FCFE}" type="presParOf" srcId="{9290AE97-0272-465D-8D86-66EEEB530486}" destId="{DBEF2ABC-F635-4805-9E38-0BD6AD5DE126}" srcOrd="1" destOrd="0" presId="urn:microsoft.com/office/officeart/2018/2/layout/IconVerticalSolidList"/>
    <dgm:cxn modelId="{3CCE79B0-549D-462D-8449-34691F8747ED}" type="presParOf" srcId="{9290AE97-0272-465D-8D86-66EEEB530486}" destId="{B9A0D696-3DFA-498A-AAEA-5DB02EC1DAEC}" srcOrd="2" destOrd="0" presId="urn:microsoft.com/office/officeart/2018/2/layout/IconVerticalSolidList"/>
    <dgm:cxn modelId="{3A3307FC-AB9E-4586-A2A4-D71D2A6F461C}" type="presParOf" srcId="{9290AE97-0272-465D-8D86-66EEEB530486}" destId="{3F1CE750-B36A-4B03-A22F-2F180F4E3D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81DB8-5AC6-49AD-938C-8A7DA632634C}">
      <dsp:nvSpPr>
        <dsp:cNvPr id="0" name=""/>
        <dsp:cNvSpPr/>
      </dsp:nvSpPr>
      <dsp:spPr>
        <a:xfrm>
          <a:off x="28939" y="21765"/>
          <a:ext cx="3257831" cy="1628915"/>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cs typeface="Roboto" panose="02000000000000000000" pitchFamily="2" charset="0"/>
            </a:rPr>
            <a:t>Students will learn about college and career options (and the steps to achieve each option) in preparation for life after graduation. </a:t>
          </a:r>
        </a:p>
      </dsp:txBody>
      <dsp:txXfrm>
        <a:off x="28939" y="21765"/>
        <a:ext cx="3257831" cy="1628915"/>
      </dsp:txXfrm>
    </dsp:sp>
    <dsp:sp modelId="{B2AF74AF-C5AD-4EBB-AEFD-076B390D35B9}">
      <dsp:nvSpPr>
        <dsp:cNvPr id="0" name=""/>
        <dsp:cNvSpPr/>
      </dsp:nvSpPr>
      <dsp:spPr>
        <a:xfrm>
          <a:off x="3864775" y="21765"/>
          <a:ext cx="3257831" cy="1628915"/>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cs typeface="Roboto" panose="02000000000000000000" pitchFamily="2" charset="0"/>
            </a:rPr>
            <a:t>Students will plan for their final semesters of high school with the purpose of developing a viable post-graduation plan</a:t>
          </a:r>
          <a:r>
            <a:rPr lang="en-US" sz="2100" kern="1200"/>
            <a:t>.</a:t>
          </a:r>
        </a:p>
      </dsp:txBody>
      <dsp:txXfrm>
        <a:off x="3864775" y="21765"/>
        <a:ext cx="3257831" cy="1628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88857-A332-44F8-8773-361A039382E0}">
      <dsp:nvSpPr>
        <dsp:cNvPr id="0" name=""/>
        <dsp:cNvSpPr/>
      </dsp:nvSpPr>
      <dsp:spPr>
        <a:xfrm>
          <a:off x="0" y="1623"/>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72EF5EB-4646-43AF-890D-446F0285BE98}">
      <dsp:nvSpPr>
        <dsp:cNvPr id="0" name=""/>
        <dsp:cNvSpPr/>
      </dsp:nvSpPr>
      <dsp:spPr>
        <a:xfrm>
          <a:off x="0" y="0"/>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Junior Advisement &amp; IGP</a:t>
          </a:r>
        </a:p>
      </dsp:txBody>
      <dsp:txXfrm>
        <a:off x="0" y="0"/>
        <a:ext cx="7203281" cy="553541"/>
      </dsp:txXfrm>
    </dsp:sp>
    <dsp:sp modelId="{516F08AD-D405-49B9-9A6D-B49430247E30}">
      <dsp:nvSpPr>
        <dsp:cNvPr id="0" name=""/>
        <dsp:cNvSpPr/>
      </dsp:nvSpPr>
      <dsp:spPr>
        <a:xfrm>
          <a:off x="0" y="555164"/>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A624A9D-0709-4F50-9D40-D54C14C73E91}">
      <dsp:nvSpPr>
        <dsp:cNvPr id="0" name=""/>
        <dsp:cNvSpPr/>
      </dsp:nvSpPr>
      <dsp:spPr>
        <a:xfrm>
          <a:off x="0" y="555164"/>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Graduation Requirements and Options</a:t>
          </a:r>
        </a:p>
      </dsp:txBody>
      <dsp:txXfrm>
        <a:off x="0" y="555164"/>
        <a:ext cx="7203281" cy="553541"/>
      </dsp:txXfrm>
    </dsp:sp>
    <dsp:sp modelId="{26D2E53E-8DB1-4BFA-975C-F81C6861C6A7}">
      <dsp:nvSpPr>
        <dsp:cNvPr id="0" name=""/>
        <dsp:cNvSpPr/>
      </dsp:nvSpPr>
      <dsp:spPr>
        <a:xfrm>
          <a:off x="0" y="1108705"/>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581AA7D-1EA2-4632-BADD-D7999BB4440E}">
      <dsp:nvSpPr>
        <dsp:cNvPr id="0" name=""/>
        <dsp:cNvSpPr/>
      </dsp:nvSpPr>
      <dsp:spPr>
        <a:xfrm>
          <a:off x="0" y="1108705"/>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Dual Enrollment</a:t>
          </a:r>
        </a:p>
      </dsp:txBody>
      <dsp:txXfrm>
        <a:off x="0" y="1108705"/>
        <a:ext cx="7203281" cy="553541"/>
      </dsp:txXfrm>
    </dsp:sp>
    <dsp:sp modelId="{C3B8FA79-8585-4E43-AA5C-BA4B8071BABA}">
      <dsp:nvSpPr>
        <dsp:cNvPr id="0" name=""/>
        <dsp:cNvSpPr/>
      </dsp:nvSpPr>
      <dsp:spPr>
        <a:xfrm>
          <a:off x="0" y="1662246"/>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F61A15-9633-4DE9-B132-9B6FF7E9E6D1}">
      <dsp:nvSpPr>
        <dsp:cNvPr id="0" name=""/>
        <dsp:cNvSpPr/>
      </dsp:nvSpPr>
      <dsp:spPr>
        <a:xfrm>
          <a:off x="0" y="1662247"/>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Post-Secondary Options</a:t>
          </a:r>
        </a:p>
      </dsp:txBody>
      <dsp:txXfrm>
        <a:off x="0" y="1662247"/>
        <a:ext cx="7203281" cy="553541"/>
      </dsp:txXfrm>
    </dsp:sp>
    <dsp:sp modelId="{8AB99ABE-2B9C-480F-95E0-CB75AD05CE14}">
      <dsp:nvSpPr>
        <dsp:cNvPr id="0" name=""/>
        <dsp:cNvSpPr/>
      </dsp:nvSpPr>
      <dsp:spPr>
        <a:xfrm>
          <a:off x="0" y="2215788"/>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AD2899F-78BA-41BC-A446-46121F1F5C2C}">
      <dsp:nvSpPr>
        <dsp:cNvPr id="0" name=""/>
        <dsp:cNvSpPr/>
      </dsp:nvSpPr>
      <dsp:spPr>
        <a:xfrm>
          <a:off x="0" y="2215788"/>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HOPE Programs, Financial Aid, and Georgia Match </a:t>
          </a:r>
        </a:p>
      </dsp:txBody>
      <dsp:txXfrm>
        <a:off x="0" y="2215788"/>
        <a:ext cx="7203281" cy="553541"/>
      </dsp:txXfrm>
    </dsp:sp>
    <dsp:sp modelId="{AD58A538-31DD-422B-BF3D-3DE3E24B45DE}">
      <dsp:nvSpPr>
        <dsp:cNvPr id="0" name=""/>
        <dsp:cNvSpPr/>
      </dsp:nvSpPr>
      <dsp:spPr>
        <a:xfrm>
          <a:off x="0" y="2769329"/>
          <a:ext cx="7203281"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098D831-CD95-4E99-A240-A5EF737F14DA}">
      <dsp:nvSpPr>
        <dsp:cNvPr id="0" name=""/>
        <dsp:cNvSpPr/>
      </dsp:nvSpPr>
      <dsp:spPr>
        <a:xfrm>
          <a:off x="0" y="2769329"/>
          <a:ext cx="7203281" cy="55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panose="02000000000000000000" pitchFamily="2" charset="0"/>
              <a:ea typeface="Roboto" panose="02000000000000000000" pitchFamily="2" charset="0"/>
              <a:cs typeface="Roboto" panose="02000000000000000000" pitchFamily="2" charset="0"/>
            </a:rPr>
            <a:t>Naviance</a:t>
          </a:r>
        </a:p>
      </dsp:txBody>
      <dsp:txXfrm>
        <a:off x="0" y="2769329"/>
        <a:ext cx="7203281" cy="553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1CA49-E653-4815-9A31-D971D95FCD6E}">
      <dsp:nvSpPr>
        <dsp:cNvPr id="0" name=""/>
        <dsp:cNvSpPr/>
      </dsp:nvSpPr>
      <dsp:spPr>
        <a:xfrm>
          <a:off x="1308299" y="405"/>
          <a:ext cx="4586681" cy="132947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Roboto" panose="02000000000000000000" pitchFamily="2" charset="0"/>
              <a:ea typeface="Roboto" panose="02000000000000000000" pitchFamily="2" charset="0"/>
              <a:cs typeface="Roboto" panose="02000000000000000000" pitchFamily="2" charset="0"/>
            </a:rPr>
            <a:t>If you are 100% sure you don’t want to attend a four-year college immediately after high school, and you’re interested in going directly into the workforce with a particular skill, this option may be for you (with parent approval). With only 9 required traditional high school credits, this option affords students the opportunity to simultaneously graduate with a CCSD high school diploma and Chattahoochee Technical College credentials.</a:t>
          </a:r>
        </a:p>
      </dsp:txBody>
      <dsp:txXfrm>
        <a:off x="1347238" y="39344"/>
        <a:ext cx="4508803" cy="1251594"/>
      </dsp:txXfrm>
    </dsp:sp>
    <dsp:sp modelId="{B50AE92C-DED1-492F-AF70-D90FA3AFEC5F}">
      <dsp:nvSpPr>
        <dsp:cNvPr id="0" name=""/>
        <dsp:cNvSpPr/>
      </dsp:nvSpPr>
      <dsp:spPr>
        <a:xfrm rot="5400000">
          <a:off x="3352364" y="1363115"/>
          <a:ext cx="498552" cy="598262"/>
        </a:xfrm>
        <a:prstGeom prst="righ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422161" y="1412970"/>
        <a:ext cx="358958" cy="348986"/>
      </dsp:txXfrm>
    </dsp:sp>
    <dsp:sp modelId="{EBEC710F-D9DE-4770-A87C-A73514EE4A50}">
      <dsp:nvSpPr>
        <dsp:cNvPr id="0" name=""/>
        <dsp:cNvSpPr/>
      </dsp:nvSpPr>
      <dsp:spPr>
        <a:xfrm>
          <a:off x="1308299" y="1994615"/>
          <a:ext cx="4586681" cy="1329472"/>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a:latin typeface="Roboto" panose="02000000000000000000" pitchFamily="2" charset="0"/>
              <a:ea typeface="Roboto" panose="02000000000000000000" pitchFamily="2" charset="0"/>
              <a:cs typeface="Roboto" panose="02000000000000000000" pitchFamily="2" charset="0"/>
            </a:rPr>
            <a:t>Contact your assigned school counselor for more information if you are interested</a:t>
          </a:r>
          <a:r>
            <a:rPr lang="en-US" sz="1200" i="1" kern="1200"/>
            <a:t>.</a:t>
          </a:r>
          <a:endParaRPr lang="en-US" sz="1200" kern="1200"/>
        </a:p>
      </dsp:txBody>
      <dsp:txXfrm>
        <a:off x="1347238" y="2033554"/>
        <a:ext cx="4508803" cy="12515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5EDEC-8CB0-4E6F-BDAC-BC232C069FE3}">
      <dsp:nvSpPr>
        <dsp:cNvPr id="0" name=""/>
        <dsp:cNvSpPr/>
      </dsp:nvSpPr>
      <dsp:spPr>
        <a:xfrm>
          <a:off x="0" y="233526"/>
          <a:ext cx="4107497" cy="910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A2F58-0444-4683-A39A-85F0C8E6FFEE}">
      <dsp:nvSpPr>
        <dsp:cNvPr id="0" name=""/>
        <dsp:cNvSpPr/>
      </dsp:nvSpPr>
      <dsp:spPr>
        <a:xfrm>
          <a:off x="27557" y="254023"/>
          <a:ext cx="50104" cy="50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332865-3053-4D9F-9427-3DCB863F8A93}">
      <dsp:nvSpPr>
        <dsp:cNvPr id="0" name=""/>
        <dsp:cNvSpPr/>
      </dsp:nvSpPr>
      <dsp:spPr>
        <a:xfrm>
          <a:off x="105219" y="233526"/>
          <a:ext cx="3717759" cy="1634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84" tIns="172984" rIns="172984" bIns="172984" numCol="1" spcCol="1270" anchor="ctr" anchorCtr="0">
          <a:noAutofit/>
        </a:bodyPr>
        <a:lstStyle/>
        <a:p>
          <a:pPr marL="0" lvl="0" indent="0" algn="l" defTabSz="622300">
            <a:lnSpc>
              <a:spcPct val="100000"/>
            </a:lnSpc>
            <a:spcBef>
              <a:spcPct val="0"/>
            </a:spcBef>
            <a:spcAft>
              <a:spcPct val="35000"/>
            </a:spcAft>
            <a:buNone/>
          </a:pPr>
          <a:r>
            <a:rPr lang="en-US" sz="1400" kern="1200">
              <a:latin typeface="Roboto" panose="02000000000000000000" pitchFamily="2" charset="0"/>
              <a:ea typeface="Roboto" panose="02000000000000000000" pitchFamily="2" charset="0"/>
              <a:cs typeface="Roboto" panose="02000000000000000000" pitchFamily="2" charset="0"/>
            </a:rPr>
            <a:t>Dual Enrollment is a program that allows 10</a:t>
          </a:r>
          <a:r>
            <a:rPr lang="en-US" sz="1400" kern="1200" baseline="30000">
              <a:latin typeface="Roboto" panose="02000000000000000000" pitchFamily="2" charset="0"/>
              <a:ea typeface="Roboto" panose="02000000000000000000" pitchFamily="2" charset="0"/>
              <a:cs typeface="Roboto" panose="02000000000000000000" pitchFamily="2" charset="0"/>
            </a:rPr>
            <a:t>th</a:t>
          </a:r>
          <a:r>
            <a:rPr lang="en-US" sz="1400" kern="1200">
              <a:latin typeface="Roboto" panose="02000000000000000000" pitchFamily="2" charset="0"/>
              <a:ea typeface="Roboto" panose="02000000000000000000" pitchFamily="2" charset="0"/>
              <a:cs typeface="Roboto" panose="02000000000000000000" pitchFamily="2" charset="0"/>
            </a:rPr>
            <a:t> - 12</a:t>
          </a:r>
          <a:r>
            <a:rPr lang="en-US" sz="1400" kern="1200" baseline="30000">
              <a:latin typeface="Roboto" panose="02000000000000000000" pitchFamily="2" charset="0"/>
              <a:ea typeface="Roboto" panose="02000000000000000000" pitchFamily="2" charset="0"/>
              <a:cs typeface="Roboto" panose="02000000000000000000" pitchFamily="2" charset="0"/>
            </a:rPr>
            <a:t>th</a:t>
          </a:r>
          <a:r>
            <a:rPr lang="en-US" sz="1400" kern="1200">
              <a:latin typeface="Roboto" panose="02000000000000000000" pitchFamily="2" charset="0"/>
              <a:ea typeface="Roboto" panose="02000000000000000000" pitchFamily="2" charset="0"/>
              <a:cs typeface="Roboto" panose="02000000000000000000" pitchFamily="2" charset="0"/>
            </a:rPr>
            <a:t> graders to take college classes while completing their high school diploma. Students receive high school credit towards graduation and receive the college credit.</a:t>
          </a:r>
        </a:p>
      </dsp:txBody>
      <dsp:txXfrm>
        <a:off x="105219" y="233526"/>
        <a:ext cx="3717759" cy="1634489"/>
      </dsp:txXfrm>
    </dsp:sp>
    <dsp:sp modelId="{0E910D78-59F4-4BC7-833D-69B5FDE0394B}">
      <dsp:nvSpPr>
        <dsp:cNvPr id="0" name=""/>
        <dsp:cNvSpPr/>
      </dsp:nvSpPr>
      <dsp:spPr>
        <a:xfrm>
          <a:off x="0" y="2094383"/>
          <a:ext cx="4107497" cy="910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899E1-D5F2-4955-B78B-0D7B83E8DFE5}">
      <dsp:nvSpPr>
        <dsp:cNvPr id="0" name=""/>
        <dsp:cNvSpPr/>
      </dsp:nvSpPr>
      <dsp:spPr>
        <a:xfrm>
          <a:off x="27557" y="2114881"/>
          <a:ext cx="50104" cy="50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18848-6913-46A2-AB94-94B7A929DBF7}">
      <dsp:nvSpPr>
        <dsp:cNvPr id="0" name=""/>
        <dsp:cNvSpPr/>
      </dsp:nvSpPr>
      <dsp:spPr>
        <a:xfrm>
          <a:off x="105219" y="2094383"/>
          <a:ext cx="3717759" cy="1634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984" tIns="172984" rIns="172984" bIns="172984" numCol="1" spcCol="1270" anchor="ctr" anchorCtr="0">
          <a:noAutofit/>
        </a:bodyPr>
        <a:lstStyle/>
        <a:p>
          <a:pPr marL="0" lvl="0" indent="0" algn="l" defTabSz="622300">
            <a:lnSpc>
              <a:spcPct val="100000"/>
            </a:lnSpc>
            <a:spcBef>
              <a:spcPct val="0"/>
            </a:spcBef>
            <a:spcAft>
              <a:spcPct val="35000"/>
            </a:spcAft>
            <a:buNone/>
          </a:pPr>
          <a:r>
            <a:rPr lang="en-US" sz="1400" kern="1200">
              <a:latin typeface="Roboto" panose="02000000000000000000" pitchFamily="2" charset="0"/>
              <a:ea typeface="Roboto" panose="02000000000000000000" pitchFamily="2" charset="0"/>
              <a:cs typeface="Roboto" panose="02000000000000000000" pitchFamily="2" charset="0"/>
            </a:rPr>
            <a:t>DE pays for 100% tuition, mandatory fees, and required textbooks up to a maximum cap of 30 hours </a:t>
          </a:r>
          <a:r>
            <a:rPr lang="en-US" sz="1400" i="0" kern="1200">
              <a:latin typeface="Roboto" panose="02000000000000000000" pitchFamily="2" charset="0"/>
              <a:ea typeface="Roboto" panose="02000000000000000000" pitchFamily="2" charset="0"/>
              <a:cs typeface="Roboto" panose="02000000000000000000" pitchFamily="2" charset="0"/>
            </a:rPr>
            <a:t>(this equates to roughly one year of full-time college enrollment or around 10 courses</a:t>
          </a:r>
          <a:r>
            <a:rPr lang="en-US" sz="1400" i="0" kern="1200"/>
            <a:t>)</a:t>
          </a:r>
        </a:p>
      </dsp:txBody>
      <dsp:txXfrm>
        <a:off x="105219" y="2094383"/>
        <a:ext cx="3717759" cy="16344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41121-31BC-416F-9450-00E9CB31C99C}">
      <dsp:nvSpPr>
        <dsp:cNvPr id="0" name=""/>
        <dsp:cNvSpPr/>
      </dsp:nvSpPr>
      <dsp:spPr>
        <a:xfrm>
          <a:off x="396035" y="102759"/>
          <a:ext cx="646259" cy="646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E6988-CC0A-491F-B217-7D028AF495C7}">
      <dsp:nvSpPr>
        <dsp:cNvPr id="0" name=""/>
        <dsp:cNvSpPr/>
      </dsp:nvSpPr>
      <dsp:spPr>
        <a:xfrm>
          <a:off x="1099" y="96449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latin typeface="Roboto" panose="02000000000000000000" pitchFamily="2" charset="0"/>
              <a:ea typeface="Roboto" panose="02000000000000000000" pitchFamily="2" charset="0"/>
              <a:cs typeface="Roboto" panose="02000000000000000000" pitchFamily="2" charset="0"/>
            </a:rPr>
            <a:t>Specialty School </a:t>
          </a:r>
          <a:r>
            <a:rPr lang="en-US" sz="1100" kern="1200">
              <a:latin typeface="Roboto" panose="02000000000000000000" pitchFamily="2" charset="0"/>
              <a:ea typeface="Roboto" panose="02000000000000000000" pitchFamily="2" charset="0"/>
              <a:cs typeface="Roboto" panose="02000000000000000000" pitchFamily="2" charset="0"/>
            </a:rPr>
            <a:t>(certificate or diploma)</a:t>
          </a:r>
        </a:p>
      </dsp:txBody>
      <dsp:txXfrm>
        <a:off x="1099" y="964498"/>
        <a:ext cx="1436132" cy="574453"/>
      </dsp:txXfrm>
    </dsp:sp>
    <dsp:sp modelId="{DC5772DA-9254-4BC9-9078-F93BBA029A05}">
      <dsp:nvSpPr>
        <dsp:cNvPr id="0" name=""/>
        <dsp:cNvSpPr/>
      </dsp:nvSpPr>
      <dsp:spPr>
        <a:xfrm>
          <a:off x="2083491" y="102759"/>
          <a:ext cx="646259" cy="646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F247B8-A9C9-4AE4-86A0-F60D31348FA1}">
      <dsp:nvSpPr>
        <dsp:cNvPr id="0" name=""/>
        <dsp:cNvSpPr/>
      </dsp:nvSpPr>
      <dsp:spPr>
        <a:xfrm>
          <a:off x="1688555" y="96449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latin typeface="Roboto" panose="02000000000000000000" pitchFamily="2" charset="0"/>
              <a:ea typeface="Roboto" panose="02000000000000000000" pitchFamily="2" charset="0"/>
              <a:cs typeface="Roboto" panose="02000000000000000000" pitchFamily="2" charset="0"/>
            </a:rPr>
            <a:t>2-year and/or Technical College </a:t>
          </a:r>
          <a:r>
            <a:rPr lang="en-US" sz="1100" kern="1200">
              <a:latin typeface="Roboto" panose="02000000000000000000" pitchFamily="2" charset="0"/>
              <a:ea typeface="Roboto" panose="02000000000000000000" pitchFamily="2" charset="0"/>
              <a:cs typeface="Roboto" panose="02000000000000000000" pitchFamily="2" charset="0"/>
            </a:rPr>
            <a:t>(certificate, diploma or Associate’s degree)</a:t>
          </a:r>
        </a:p>
      </dsp:txBody>
      <dsp:txXfrm>
        <a:off x="1688555" y="964498"/>
        <a:ext cx="1436132" cy="574453"/>
      </dsp:txXfrm>
    </dsp:sp>
    <dsp:sp modelId="{BC105136-F501-4EC8-A8F6-98F087E1D8F5}">
      <dsp:nvSpPr>
        <dsp:cNvPr id="0" name=""/>
        <dsp:cNvSpPr/>
      </dsp:nvSpPr>
      <dsp:spPr>
        <a:xfrm>
          <a:off x="1239763" y="1897985"/>
          <a:ext cx="646259" cy="646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01E59-2305-4B77-854E-A32836430813}">
      <dsp:nvSpPr>
        <dsp:cNvPr id="0" name=""/>
        <dsp:cNvSpPr/>
      </dsp:nvSpPr>
      <dsp:spPr>
        <a:xfrm>
          <a:off x="844827" y="2759724"/>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latin typeface="Roboto" panose="02000000000000000000" pitchFamily="2" charset="0"/>
              <a:ea typeface="Roboto" panose="02000000000000000000" pitchFamily="2" charset="0"/>
              <a:cs typeface="Roboto" panose="02000000000000000000" pitchFamily="2" charset="0"/>
            </a:rPr>
            <a:t>4-year College/University </a:t>
          </a:r>
          <a:r>
            <a:rPr lang="en-US" sz="1100" kern="1200">
              <a:latin typeface="Roboto" panose="02000000000000000000" pitchFamily="2" charset="0"/>
              <a:ea typeface="Roboto" panose="02000000000000000000" pitchFamily="2" charset="0"/>
              <a:cs typeface="Roboto" panose="02000000000000000000" pitchFamily="2" charset="0"/>
            </a:rPr>
            <a:t>(Bachelor’s degree)</a:t>
          </a:r>
        </a:p>
      </dsp:txBody>
      <dsp:txXfrm>
        <a:off x="844827" y="2759724"/>
        <a:ext cx="1436132" cy="574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CF33D-51E5-405E-9B66-37468ECE8B09}">
      <dsp:nvSpPr>
        <dsp:cNvPr id="0" name=""/>
        <dsp:cNvSpPr/>
      </dsp:nvSpPr>
      <dsp:spPr>
        <a:xfrm>
          <a:off x="0" y="912092"/>
          <a:ext cx="2025922" cy="1286460"/>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6DF50BA-0158-4D69-9CC7-FB9E2BD0153E}">
      <dsp:nvSpPr>
        <dsp:cNvPr id="0" name=""/>
        <dsp:cNvSpPr/>
      </dsp:nvSpPr>
      <dsp:spPr>
        <a:xfrm>
          <a:off x="225102" y="1125940"/>
          <a:ext cx="2025922" cy="128646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Roboto" panose="02000000000000000000" pitchFamily="2" charset="0"/>
              <a:ea typeface="Roboto" panose="02000000000000000000" pitchFamily="2" charset="0"/>
              <a:cs typeface="Roboto" panose="02000000000000000000" pitchFamily="2" charset="0"/>
            </a:rPr>
            <a:t>ACCUPLACER</a:t>
          </a:r>
          <a:r>
            <a:rPr lang="en-US" sz="1300" kern="1200">
              <a:latin typeface="Roboto" panose="02000000000000000000" pitchFamily="2" charset="0"/>
              <a:ea typeface="Roboto" panose="02000000000000000000" pitchFamily="2" charset="0"/>
              <a:cs typeface="Roboto" panose="02000000000000000000" pitchFamily="2" charset="0"/>
            </a:rPr>
            <a:t> – Placement exam for two year and technical colleges. (Schedule to take this test at chosen college)</a:t>
          </a:r>
        </a:p>
      </dsp:txBody>
      <dsp:txXfrm>
        <a:off x="262781" y="1163619"/>
        <a:ext cx="1950564" cy="1211102"/>
      </dsp:txXfrm>
    </dsp:sp>
    <dsp:sp modelId="{ED82173C-ED8F-4D6A-AE5F-4672C146A662}">
      <dsp:nvSpPr>
        <dsp:cNvPr id="0" name=""/>
        <dsp:cNvSpPr/>
      </dsp:nvSpPr>
      <dsp:spPr>
        <a:xfrm>
          <a:off x="2476127" y="912092"/>
          <a:ext cx="2025922" cy="1286460"/>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6BF0FE-D225-411E-A471-E909EA6C0A0D}">
      <dsp:nvSpPr>
        <dsp:cNvPr id="0" name=""/>
        <dsp:cNvSpPr/>
      </dsp:nvSpPr>
      <dsp:spPr>
        <a:xfrm>
          <a:off x="2701230" y="1125940"/>
          <a:ext cx="2025922" cy="128646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Roboto" panose="02000000000000000000" pitchFamily="2" charset="0"/>
              <a:ea typeface="Roboto" panose="02000000000000000000" pitchFamily="2" charset="0"/>
              <a:cs typeface="Roboto" panose="02000000000000000000" pitchFamily="2" charset="0"/>
            </a:rPr>
            <a:t>ASVAB</a:t>
          </a:r>
          <a:r>
            <a:rPr lang="en-US" sz="1300" kern="1200">
              <a:latin typeface="Roboto" panose="02000000000000000000" pitchFamily="2" charset="0"/>
              <a:ea typeface="Roboto" panose="02000000000000000000" pitchFamily="2" charset="0"/>
              <a:cs typeface="Roboto" panose="02000000000000000000" pitchFamily="2" charset="0"/>
            </a:rPr>
            <a:t> – Aptitude/career exam required for entrance into the military that determines your eligibility for military jobs</a:t>
          </a:r>
        </a:p>
      </dsp:txBody>
      <dsp:txXfrm>
        <a:off x="2738909" y="1163619"/>
        <a:ext cx="1950564" cy="1211102"/>
      </dsp:txXfrm>
    </dsp:sp>
    <dsp:sp modelId="{657F63B3-BB98-41BB-86E7-6F89D717DD44}">
      <dsp:nvSpPr>
        <dsp:cNvPr id="0" name=""/>
        <dsp:cNvSpPr/>
      </dsp:nvSpPr>
      <dsp:spPr>
        <a:xfrm>
          <a:off x="4952255" y="912092"/>
          <a:ext cx="2025922" cy="1286460"/>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0DAD24C-DB49-4A03-BBBA-B9223FC36D67}">
      <dsp:nvSpPr>
        <dsp:cNvPr id="0" name=""/>
        <dsp:cNvSpPr/>
      </dsp:nvSpPr>
      <dsp:spPr>
        <a:xfrm>
          <a:off x="5177358" y="1125940"/>
          <a:ext cx="2025922" cy="128646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1" kern="1200">
              <a:latin typeface="Roboto" panose="02000000000000000000" pitchFamily="2" charset="0"/>
              <a:ea typeface="Roboto" panose="02000000000000000000" pitchFamily="2" charset="0"/>
              <a:cs typeface="Roboto" panose="02000000000000000000" pitchFamily="2" charset="0"/>
            </a:rPr>
            <a:t>It is the student’s responsibility to check with each individual college for all admission requirements.</a:t>
          </a:r>
          <a:endParaRPr lang="en-US" sz="1300" kern="1200">
            <a:latin typeface="Roboto" panose="02000000000000000000" pitchFamily="2" charset="0"/>
            <a:ea typeface="Roboto" panose="02000000000000000000" pitchFamily="2" charset="0"/>
            <a:cs typeface="Roboto" panose="02000000000000000000" pitchFamily="2" charset="0"/>
          </a:endParaRPr>
        </a:p>
      </dsp:txBody>
      <dsp:txXfrm>
        <a:off x="5215037" y="1163619"/>
        <a:ext cx="1950564" cy="1211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6C25F-B74C-487C-9A7E-602D88E10474}">
      <dsp:nvSpPr>
        <dsp:cNvPr id="0" name=""/>
        <dsp:cNvSpPr/>
      </dsp:nvSpPr>
      <dsp:spPr>
        <a:xfrm>
          <a:off x="0" y="1379"/>
          <a:ext cx="7203281" cy="699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C0E48EF-8A01-4EB5-BA5C-003B1EEEB5FD}">
      <dsp:nvSpPr>
        <dsp:cNvPr id="0" name=""/>
        <dsp:cNvSpPr/>
      </dsp:nvSpPr>
      <dsp:spPr>
        <a:xfrm>
          <a:off x="211542" y="158725"/>
          <a:ext cx="384621" cy="3846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CB2D1B-DA4A-4379-AD10-ED8187470DBE}">
      <dsp:nvSpPr>
        <dsp:cNvPr id="0" name=""/>
        <dsp:cNvSpPr/>
      </dsp:nvSpPr>
      <dsp:spPr>
        <a:xfrm>
          <a:off x="807705" y="1379"/>
          <a:ext cx="6395575" cy="69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11" tIns="74011" rIns="74011" bIns="74011" numCol="1" spcCol="1270" anchor="ctr" anchorCtr="0">
          <a:noAutofit/>
        </a:bodyPr>
        <a:lstStyle/>
        <a:p>
          <a:pPr marL="0" lvl="0" indent="0" algn="l" defTabSz="977900">
            <a:lnSpc>
              <a:spcPct val="10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College and Career Planning</a:t>
          </a:r>
        </a:p>
      </dsp:txBody>
      <dsp:txXfrm>
        <a:off x="807705" y="1379"/>
        <a:ext cx="6395575" cy="699312"/>
      </dsp:txXfrm>
    </dsp:sp>
    <dsp:sp modelId="{01A77512-2F1D-4458-BB1C-BEF350124F66}">
      <dsp:nvSpPr>
        <dsp:cNvPr id="0" name=""/>
        <dsp:cNvSpPr/>
      </dsp:nvSpPr>
      <dsp:spPr>
        <a:xfrm>
          <a:off x="0" y="875520"/>
          <a:ext cx="7203281" cy="699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E6A93BF-6A34-4DDE-A334-30105CEED3B9}">
      <dsp:nvSpPr>
        <dsp:cNvPr id="0" name=""/>
        <dsp:cNvSpPr/>
      </dsp:nvSpPr>
      <dsp:spPr>
        <a:xfrm>
          <a:off x="211542" y="1032865"/>
          <a:ext cx="384621" cy="3846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945FB3A-9B53-481F-AA08-E9F2542495C5}">
      <dsp:nvSpPr>
        <dsp:cNvPr id="0" name=""/>
        <dsp:cNvSpPr/>
      </dsp:nvSpPr>
      <dsp:spPr>
        <a:xfrm>
          <a:off x="807705" y="875520"/>
          <a:ext cx="6395575" cy="69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11" tIns="74011" rIns="74011" bIns="74011" numCol="1" spcCol="1270" anchor="ctr" anchorCtr="0">
          <a:noAutofit/>
        </a:bodyPr>
        <a:lstStyle/>
        <a:p>
          <a:pPr marL="0" lvl="0" indent="0" algn="l" defTabSz="977900">
            <a:lnSpc>
              <a:spcPct val="10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Resume Building</a:t>
          </a:r>
        </a:p>
      </dsp:txBody>
      <dsp:txXfrm>
        <a:off x="807705" y="875520"/>
        <a:ext cx="6395575" cy="699312"/>
      </dsp:txXfrm>
    </dsp:sp>
    <dsp:sp modelId="{FAB37011-9B3E-4701-B03E-EF7C20DCDA98}">
      <dsp:nvSpPr>
        <dsp:cNvPr id="0" name=""/>
        <dsp:cNvSpPr/>
      </dsp:nvSpPr>
      <dsp:spPr>
        <a:xfrm>
          <a:off x="0" y="1749661"/>
          <a:ext cx="7203281" cy="699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B08200-37DD-4B45-B29B-B5C83D26D4E1}">
      <dsp:nvSpPr>
        <dsp:cNvPr id="0" name=""/>
        <dsp:cNvSpPr/>
      </dsp:nvSpPr>
      <dsp:spPr>
        <a:xfrm>
          <a:off x="211542" y="1907006"/>
          <a:ext cx="384621" cy="3846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8410E6C-BA0A-4766-9C19-B8CEC3A19F7B}">
      <dsp:nvSpPr>
        <dsp:cNvPr id="0" name=""/>
        <dsp:cNvSpPr/>
      </dsp:nvSpPr>
      <dsp:spPr>
        <a:xfrm>
          <a:off x="807705" y="1749661"/>
          <a:ext cx="6395575" cy="69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11" tIns="74011" rIns="74011" bIns="74011" numCol="1" spcCol="1270" anchor="ctr" anchorCtr="0">
          <a:noAutofit/>
        </a:bodyPr>
        <a:lstStyle/>
        <a:p>
          <a:pPr marL="0" lvl="0" indent="0" algn="l" defTabSz="977900">
            <a:lnSpc>
              <a:spcPct val="10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Communication with your Counselor</a:t>
          </a:r>
        </a:p>
      </dsp:txBody>
      <dsp:txXfrm>
        <a:off x="807705" y="1749661"/>
        <a:ext cx="6395575" cy="699312"/>
      </dsp:txXfrm>
    </dsp:sp>
    <dsp:sp modelId="{5512CF83-57A3-4713-8DE8-7D42AE14F5F8}">
      <dsp:nvSpPr>
        <dsp:cNvPr id="0" name=""/>
        <dsp:cNvSpPr/>
      </dsp:nvSpPr>
      <dsp:spPr>
        <a:xfrm>
          <a:off x="0" y="2623801"/>
          <a:ext cx="7203281" cy="699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EF2ABC-F635-4805-9E38-0BD6AD5DE126}">
      <dsp:nvSpPr>
        <dsp:cNvPr id="0" name=""/>
        <dsp:cNvSpPr/>
      </dsp:nvSpPr>
      <dsp:spPr>
        <a:xfrm>
          <a:off x="211542" y="2781147"/>
          <a:ext cx="384621" cy="3846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F1CE750-B36A-4B03-A22F-2F180F4E3D1D}">
      <dsp:nvSpPr>
        <dsp:cNvPr id="0" name=""/>
        <dsp:cNvSpPr/>
      </dsp:nvSpPr>
      <dsp:spPr>
        <a:xfrm>
          <a:off x="807705" y="2623801"/>
          <a:ext cx="6395575" cy="699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11" tIns="74011" rIns="74011" bIns="74011" numCol="1" spcCol="1270" anchor="ctr" anchorCtr="0">
          <a:noAutofit/>
        </a:bodyPr>
        <a:lstStyle/>
        <a:p>
          <a:pPr marL="0" lvl="0" indent="0" algn="l" defTabSz="977900">
            <a:lnSpc>
              <a:spcPct val="100000"/>
            </a:lnSpc>
            <a:spcBef>
              <a:spcPct val="0"/>
            </a:spcBef>
            <a:spcAft>
              <a:spcPct val="35000"/>
            </a:spcAft>
            <a:buNone/>
          </a:pPr>
          <a:r>
            <a:rPr lang="en-US" sz="2200" kern="1200">
              <a:latin typeface="Roboto" panose="02000000000000000000" pitchFamily="2" charset="0"/>
              <a:ea typeface="Roboto" panose="02000000000000000000" pitchFamily="2" charset="0"/>
              <a:cs typeface="Roboto" panose="02000000000000000000" pitchFamily="2" charset="0"/>
            </a:rPr>
            <a:t>Scholarship Searches</a:t>
          </a:r>
        </a:p>
      </dsp:txBody>
      <dsp:txXfrm>
        <a:off x="807705" y="2623801"/>
        <a:ext cx="6395575" cy="69931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A7682-854D-433A-B7D1-F60E88B7948D}" type="datetimeFigureOut">
              <a:rPr lang="en-US" smtClean="0"/>
              <a:pPr/>
              <a:t>9/17/2025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104EB1-1570-4075-ABEA-06222F3FC5A3}" type="slidenum">
              <a:rPr lang="en-US" smtClean="0"/>
              <a:pPr/>
              <a:t>‹#›</a:t>
            </a:fld>
            <a:endParaRPr lang="en-US"/>
          </a:p>
        </p:txBody>
      </p:sp>
    </p:spTree>
    <p:extLst>
      <p:ext uri="{BB962C8B-B14F-4D97-AF65-F5344CB8AC3E}">
        <p14:creationId xmlns:p14="http://schemas.microsoft.com/office/powerpoint/2010/main" val="263205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99A660DE-58D1-42E7-A3A1-CF1DDAF375C2}" type="slidenum">
              <a:rPr lang="en-US" smtClean="0"/>
              <a:t>5</a:t>
            </a:fld>
            <a:endParaRPr lang="en-US"/>
          </a:p>
        </p:txBody>
      </p:sp>
    </p:spTree>
    <p:extLst>
      <p:ext uri="{BB962C8B-B14F-4D97-AF65-F5344CB8AC3E}">
        <p14:creationId xmlns:p14="http://schemas.microsoft.com/office/powerpoint/2010/main" val="188628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26</a:t>
            </a:fld>
            <a:endParaRPr lang="en-US"/>
          </a:p>
        </p:txBody>
      </p:sp>
    </p:spTree>
    <p:extLst>
      <p:ext uri="{BB962C8B-B14F-4D97-AF65-F5344CB8AC3E}">
        <p14:creationId xmlns:p14="http://schemas.microsoft.com/office/powerpoint/2010/main" val="262448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5843CB-DAA2-4ADF-9EB5-EAE51056056D}" type="slidenum">
              <a:rPr lang="en-US" altLang="en-US" smtClean="0"/>
              <a:pPr>
                <a:defRPr/>
              </a:pPr>
              <a:t>27</a:t>
            </a:fld>
            <a:endParaRPr lang="en-US" altLang="en-US"/>
          </a:p>
        </p:txBody>
      </p:sp>
    </p:spTree>
    <p:extLst>
      <p:ext uri="{BB962C8B-B14F-4D97-AF65-F5344CB8AC3E}">
        <p14:creationId xmlns:p14="http://schemas.microsoft.com/office/powerpoint/2010/main" val="251247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  </a:t>
            </a:r>
          </a:p>
          <a:p>
            <a:pPr>
              <a:buFont typeface="Arial" pitchFamily="34" charset="0"/>
              <a:buChar char="•"/>
            </a:pPr>
            <a:r>
              <a:rPr lang="en-US"/>
              <a:t>Meeting</a:t>
            </a:r>
            <a:r>
              <a:rPr lang="en-US" baseline="0"/>
              <a:t> minimum admissions requirements does not guarantee admissions</a:t>
            </a:r>
          </a:p>
          <a:p>
            <a:pPr>
              <a:buFont typeface="Arial" pitchFamily="34" charset="0"/>
              <a:buChar char="•"/>
            </a:pPr>
            <a:r>
              <a:rPr lang="en-US" baseline="0"/>
              <a:t>Refer to freshman profile on college websites</a:t>
            </a:r>
          </a:p>
          <a:p>
            <a:pPr>
              <a:buFont typeface="Arial" pitchFamily="34" charset="0"/>
              <a:buChar char="•"/>
            </a:pPr>
            <a:r>
              <a:rPr lang="en-US" baseline="0"/>
              <a:t>College admissions requirements are often greater than graduation requirements (even in GA)</a:t>
            </a:r>
          </a:p>
          <a:p>
            <a:pPr>
              <a:buFont typeface="Arial" pitchFamily="34" charset="0"/>
              <a:buChar char="•"/>
            </a:pPr>
            <a:r>
              <a:rPr lang="en-US" baseline="0"/>
              <a:t>It is the student’s responsibility to know the college admissions requirements</a:t>
            </a:r>
            <a:endParaRPr lang="en-US"/>
          </a:p>
          <a:p>
            <a:endParaRPr lang="en-US"/>
          </a:p>
        </p:txBody>
      </p:sp>
      <p:sp>
        <p:nvSpPr>
          <p:cNvPr id="4" name="Slide Number Placeholder 3"/>
          <p:cNvSpPr>
            <a:spLocks noGrp="1"/>
          </p:cNvSpPr>
          <p:nvPr>
            <p:ph type="sldNum" sz="quarter" idx="10"/>
          </p:nvPr>
        </p:nvSpPr>
        <p:spPr/>
        <p:txBody>
          <a:bodyPr/>
          <a:lstStyle/>
          <a:p>
            <a:fld id="{52104EB1-1570-4075-ABEA-06222F3FC5A3}" type="slidenum">
              <a:rPr lang="en-US" smtClean="0"/>
              <a:pPr/>
              <a:t>28</a:t>
            </a:fld>
            <a:endParaRPr lang="en-US"/>
          </a:p>
        </p:txBody>
      </p:sp>
    </p:spTree>
    <p:extLst>
      <p:ext uri="{BB962C8B-B14F-4D97-AF65-F5344CB8AC3E}">
        <p14:creationId xmlns:p14="http://schemas.microsoft.com/office/powerpoint/2010/main" val="158541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a:buFont typeface="Arial" pitchFamily="34" charset="0"/>
              <a:buChar char="•"/>
            </a:pPr>
            <a:r>
              <a:rPr lang="en-US"/>
              <a:t>Include in your list of potential schools:</a:t>
            </a:r>
            <a:r>
              <a:rPr lang="en-US" baseline="0"/>
              <a:t>  </a:t>
            </a:r>
          </a:p>
          <a:p>
            <a:pPr lvl="1">
              <a:buFont typeface="Arial" pitchFamily="34" charset="0"/>
              <a:buChar char="•"/>
            </a:pPr>
            <a:r>
              <a:rPr lang="en-US" baseline="0"/>
              <a:t>reach(dream) school – student’s core GPA and test scores are below the college’s freshman profile OR the school is highly competitive</a:t>
            </a:r>
          </a:p>
          <a:p>
            <a:pPr lvl="1">
              <a:buFont typeface="Arial" pitchFamily="34" charset="0"/>
              <a:buChar char="•"/>
            </a:pPr>
            <a:r>
              <a:rPr lang="en-US" baseline="0"/>
              <a:t>target schools – student’s core GPA and test scores match the college’s freshman profile</a:t>
            </a:r>
          </a:p>
          <a:p>
            <a:pPr lvl="1">
              <a:buFont typeface="Arial" pitchFamily="34" charset="0"/>
              <a:buChar char="•"/>
            </a:pPr>
            <a:r>
              <a:rPr lang="en-US" baseline="0"/>
              <a:t>safety schools – student’s core GPA and test scores are above the college’s freshman profile</a:t>
            </a:r>
          </a:p>
          <a:p>
            <a:pPr lvl="0">
              <a:buFont typeface="Arial" pitchFamily="34" charset="0"/>
              <a:buChar char="•"/>
            </a:pPr>
            <a:r>
              <a:rPr lang="en-US" baseline="0"/>
              <a:t>Online resources include: </a:t>
            </a:r>
            <a:r>
              <a:rPr lang="en-US" baseline="0" err="1"/>
              <a:t>GAfutures</a:t>
            </a:r>
            <a:r>
              <a:rPr lang="en-US" baseline="0"/>
              <a:t>, Big Future (College Board), etc.</a:t>
            </a:r>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30</a:t>
            </a:fld>
            <a:endParaRPr lang="en-US"/>
          </a:p>
        </p:txBody>
      </p:sp>
    </p:spTree>
    <p:extLst>
      <p:ext uri="{BB962C8B-B14F-4D97-AF65-F5344CB8AC3E}">
        <p14:creationId xmlns:p14="http://schemas.microsoft.com/office/powerpoint/2010/main" val="98674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a:buFont typeface="Arial" pitchFamily="34" charset="0"/>
              <a:buChar char="•"/>
            </a:pPr>
            <a:r>
              <a:rPr lang="en-US"/>
              <a:t>Include in your list of potential schools:</a:t>
            </a:r>
            <a:r>
              <a:rPr lang="en-US" baseline="0"/>
              <a:t>  </a:t>
            </a:r>
          </a:p>
          <a:p>
            <a:pPr lvl="1">
              <a:buFont typeface="Arial" pitchFamily="34" charset="0"/>
              <a:buChar char="•"/>
            </a:pPr>
            <a:r>
              <a:rPr lang="en-US" baseline="0"/>
              <a:t>reach(dream) school – student’s core GPA and test scores are below the college’s freshman profile OR the school is highly competitive</a:t>
            </a:r>
          </a:p>
          <a:p>
            <a:pPr lvl="1">
              <a:buFont typeface="Arial" pitchFamily="34" charset="0"/>
              <a:buChar char="•"/>
            </a:pPr>
            <a:r>
              <a:rPr lang="en-US" baseline="0"/>
              <a:t>target schools – student’s core GPA and test scores match the college’s freshman profile</a:t>
            </a:r>
          </a:p>
          <a:p>
            <a:pPr lvl="1">
              <a:buFont typeface="Arial" pitchFamily="34" charset="0"/>
              <a:buChar char="•"/>
            </a:pPr>
            <a:r>
              <a:rPr lang="en-US" baseline="0"/>
              <a:t>safety school – student’s core GPA and test scores are above the college’s freshman profile</a:t>
            </a:r>
          </a:p>
          <a:p>
            <a:pPr lvl="0">
              <a:buFont typeface="Arial" pitchFamily="34" charset="0"/>
              <a:buChar char="•"/>
            </a:pPr>
            <a:r>
              <a:rPr lang="en-US" baseline="0"/>
              <a:t>Recommendations:  </a:t>
            </a:r>
          </a:p>
          <a:p>
            <a:pPr lvl="1">
              <a:buFont typeface="Arial" pitchFamily="34" charset="0"/>
              <a:buChar char="•"/>
            </a:pPr>
            <a:r>
              <a:rPr lang="en-US" baseline="0"/>
              <a:t>The teacher recommendation should usually be from a core teacher</a:t>
            </a:r>
          </a:p>
          <a:p>
            <a:pPr lvl="1">
              <a:buFont typeface="Arial" pitchFamily="34" charset="0"/>
              <a:buChar char="•"/>
            </a:pPr>
            <a:r>
              <a:rPr lang="en-US" baseline="0"/>
              <a:t>Explain your school’s counselor recommendation policy</a:t>
            </a:r>
          </a:p>
          <a:p>
            <a:pPr lvl="0">
              <a:buFont typeface="Arial" pitchFamily="34" charset="0"/>
              <a:buChar char="•"/>
            </a:pPr>
            <a:r>
              <a:rPr lang="en-US" baseline="0"/>
              <a:t>Deadlines:  These are firm.  Tell kids not to wait until the last minute because servers do go down and postal workers strike.</a:t>
            </a:r>
          </a:p>
          <a:p>
            <a:pPr lvl="0">
              <a:buFont typeface="Arial" pitchFamily="34" charset="0"/>
              <a:buChar char="•"/>
            </a:pPr>
            <a:r>
              <a:rPr lang="en-US" baseline="0"/>
              <a:t>Reiterate that counselors do not send test scores</a:t>
            </a:r>
          </a:p>
          <a:p>
            <a:pPr lvl="0">
              <a:buFont typeface="Arial" pitchFamily="34" charset="0"/>
              <a:buChar char="•"/>
            </a:pPr>
            <a:endParaRPr lang="en-US" baseline="0"/>
          </a:p>
          <a:p>
            <a:pPr lvl="0">
              <a:buFont typeface="Arial" pitchFamily="34" charset="0"/>
              <a:buChar char="•"/>
            </a:pPr>
            <a:endParaRPr lang="en-US" baseline="0"/>
          </a:p>
          <a:p>
            <a:endParaRPr lang="en-US"/>
          </a:p>
        </p:txBody>
      </p:sp>
      <p:sp>
        <p:nvSpPr>
          <p:cNvPr id="4" name="Slide Number Placeholder 3"/>
          <p:cNvSpPr>
            <a:spLocks noGrp="1"/>
          </p:cNvSpPr>
          <p:nvPr>
            <p:ph type="sldNum" sz="quarter" idx="10"/>
          </p:nvPr>
        </p:nvSpPr>
        <p:spPr/>
        <p:txBody>
          <a:bodyPr/>
          <a:lstStyle/>
          <a:p>
            <a:fld id="{52104EB1-1570-4075-ABEA-06222F3FC5A3}" type="slidenum">
              <a:rPr lang="en-US" smtClean="0"/>
              <a:pPr/>
              <a:t>31</a:t>
            </a:fld>
            <a:endParaRPr lang="en-US"/>
          </a:p>
        </p:txBody>
      </p:sp>
    </p:spTree>
    <p:extLst>
      <p:ext uri="{BB962C8B-B14F-4D97-AF65-F5344CB8AC3E}">
        <p14:creationId xmlns:p14="http://schemas.microsoft.com/office/powerpoint/2010/main" val="565419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a:buFont typeface="Arial" pitchFamily="34" charset="0"/>
              <a:buChar char="•"/>
            </a:pPr>
            <a:r>
              <a:rPr lang="en-US"/>
              <a:t>How do I register</a:t>
            </a:r>
            <a:r>
              <a:rPr lang="en-US" baseline="0"/>
              <a:t> for these tests?</a:t>
            </a:r>
            <a:endParaRPr lang="en-US"/>
          </a:p>
          <a:p>
            <a:pPr>
              <a:buFont typeface="Arial" pitchFamily="34" charset="0"/>
              <a:buChar char="•"/>
            </a:pPr>
            <a:r>
              <a:rPr lang="en-US"/>
              <a:t>ACT</a:t>
            </a:r>
            <a:r>
              <a:rPr lang="en-US" baseline="0"/>
              <a:t> will look more like tests they have taken before</a:t>
            </a:r>
          </a:p>
          <a:p>
            <a:pPr>
              <a:buFont typeface="Arial" pitchFamily="34" charset="0"/>
              <a:buChar char="•"/>
            </a:pPr>
            <a:r>
              <a:rPr lang="en-US" baseline="0"/>
              <a:t>SAT is a reasoning test</a:t>
            </a:r>
          </a:p>
          <a:p>
            <a:r>
              <a:rPr lang="en-US"/>
              <a:t>Go to Gafutures.org for more information</a:t>
            </a:r>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32</a:t>
            </a:fld>
            <a:endParaRPr lang="en-US"/>
          </a:p>
        </p:txBody>
      </p:sp>
    </p:spTree>
    <p:extLst>
      <p:ext uri="{BB962C8B-B14F-4D97-AF65-F5344CB8AC3E}">
        <p14:creationId xmlns:p14="http://schemas.microsoft.com/office/powerpoint/2010/main" val="4050436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offered by your school, taking the ASVAB on campus is a great idea because you do not have to report the scores. It gives students a chance to “preview” the exam before taking it at MEPS.</a:t>
            </a:r>
          </a:p>
        </p:txBody>
      </p:sp>
      <p:sp>
        <p:nvSpPr>
          <p:cNvPr id="4" name="Slide Number Placeholder 3"/>
          <p:cNvSpPr>
            <a:spLocks noGrp="1"/>
          </p:cNvSpPr>
          <p:nvPr>
            <p:ph type="sldNum" sz="quarter" idx="5"/>
          </p:nvPr>
        </p:nvSpPr>
        <p:spPr/>
        <p:txBody>
          <a:bodyPr/>
          <a:lstStyle/>
          <a:p>
            <a:fld id="{52104EB1-1570-4075-ABEA-06222F3FC5A3}" type="slidenum">
              <a:rPr lang="en-US" smtClean="0"/>
              <a:pPr/>
              <a:t>33</a:t>
            </a:fld>
            <a:endParaRPr lang="en-US"/>
          </a:p>
        </p:txBody>
      </p:sp>
    </p:spTree>
    <p:extLst>
      <p:ext uri="{BB962C8B-B14F-4D97-AF65-F5344CB8AC3E}">
        <p14:creationId xmlns:p14="http://schemas.microsoft.com/office/powerpoint/2010/main" val="107232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a:buFont typeface="Arial" pitchFamily="34" charset="0"/>
              <a:buChar char="•"/>
            </a:pPr>
            <a:r>
              <a:rPr lang="en-US"/>
              <a:t>Technical</a:t>
            </a:r>
            <a:r>
              <a:rPr lang="en-US" baseline="0"/>
              <a:t> colleges offer two-year degrees as well as certificates and diplomas </a:t>
            </a:r>
          </a:p>
          <a:p>
            <a:pPr>
              <a:buFont typeface="Arial" pitchFamily="34" charset="0"/>
              <a:buChar char="•"/>
            </a:pPr>
            <a:r>
              <a:rPr lang="en-US" baseline="0"/>
              <a:t>Some technical certificates consist of core college courses so a student could obtain the certificate and then transfer credits to apply toward a two-or four-year degree.</a:t>
            </a:r>
          </a:p>
          <a:p>
            <a:pPr>
              <a:buFont typeface="Arial" pitchFamily="34" charset="0"/>
              <a:buChar char="•"/>
            </a:pPr>
            <a:endParaRPr lang="en-US" baseline="0"/>
          </a:p>
          <a:p>
            <a:pPr>
              <a:buFont typeface="Arial" pitchFamily="34" charset="0"/>
              <a:buNone/>
            </a:pPr>
            <a:r>
              <a:rPr lang="en-US" baseline="0"/>
              <a:t>Give students a copy of the included flyer on where to check their HOPE GPA on Ga Futures.  Free copies can be ordered from Georgia Student Finance Commission at:</a:t>
            </a:r>
          </a:p>
          <a:p>
            <a:pPr>
              <a:buFont typeface="Arial" pitchFamily="34" charset="0"/>
              <a:buNone/>
            </a:pPr>
            <a:r>
              <a:rPr lang="en-US"/>
              <a:t>https://www.gsfc.org/gheac/order_loan/index.cfm?guid=&amp;returnurl=https%3a%2f%2fsecure.gacollege411.org%2fHome%2fEducator.aspx</a:t>
            </a:r>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36</a:t>
            </a:fld>
            <a:endParaRPr lang="en-US"/>
          </a:p>
        </p:txBody>
      </p:sp>
    </p:spTree>
    <p:extLst>
      <p:ext uri="{BB962C8B-B14F-4D97-AF65-F5344CB8AC3E}">
        <p14:creationId xmlns:p14="http://schemas.microsoft.com/office/powerpoint/2010/main" val="4145645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a:t>
            </a:r>
            <a:r>
              <a:rPr lang="en-US" baseline="0"/>
              <a:t> the course numbers using the first two digits of the course number so students understand that required courses and electives count for HOPE.  See handout regarding rigor requirements.</a:t>
            </a:r>
          </a:p>
          <a:p>
            <a:endParaRPr lang="en-US" baseline="0"/>
          </a:p>
          <a:p>
            <a:r>
              <a:rPr lang="en-US" baseline="0"/>
              <a:t>Certain CTAE courses will count in the HOPE GPA as the fourth year of science.</a:t>
            </a:r>
          </a:p>
          <a:p>
            <a:endParaRPr lang="en-US" baseline="0"/>
          </a:p>
          <a:p>
            <a:r>
              <a:rPr lang="en-US" baseline="0"/>
              <a:t>High school credit earned in middle school does not count toward HOPE – only specific courses completed in grades 9-12 will count toward HOPE GPA.</a:t>
            </a:r>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38</a:t>
            </a:fld>
            <a:endParaRPr lang="en-US"/>
          </a:p>
        </p:txBody>
      </p:sp>
    </p:spTree>
    <p:extLst>
      <p:ext uri="{BB962C8B-B14F-4D97-AF65-F5344CB8AC3E}">
        <p14:creationId xmlns:p14="http://schemas.microsoft.com/office/powerpoint/2010/main" val="2348580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Reiterate that this information will come Senior Year and cannot be accessed at this time.  This is just to give them a heads up.  Encourage students to go to GAfutures for more information.</a:t>
            </a:r>
          </a:p>
        </p:txBody>
      </p:sp>
      <p:sp>
        <p:nvSpPr>
          <p:cNvPr id="4" name="Slide Number Placeholder 3"/>
          <p:cNvSpPr>
            <a:spLocks noGrp="1"/>
          </p:cNvSpPr>
          <p:nvPr>
            <p:ph type="sldNum" sz="quarter" idx="5"/>
          </p:nvPr>
        </p:nvSpPr>
        <p:spPr/>
        <p:txBody>
          <a:bodyPr/>
          <a:lstStyle/>
          <a:p>
            <a:fld id="{52104EB1-1570-4075-ABEA-06222F3FC5A3}" type="slidenum">
              <a:rPr lang="en-US" smtClean="0"/>
              <a:pPr/>
              <a:t>41</a:t>
            </a:fld>
            <a:endParaRPr lang="en-US"/>
          </a:p>
        </p:txBody>
      </p:sp>
    </p:spTree>
    <p:extLst>
      <p:ext uri="{BB962C8B-B14F-4D97-AF65-F5344CB8AC3E}">
        <p14:creationId xmlns:p14="http://schemas.microsoft.com/office/powerpoint/2010/main" val="422337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the requirement for World Language and higher-level Mathematics for 4-Year College acceptance.</a:t>
            </a:r>
          </a:p>
          <a:p>
            <a:endParaRPr lang="en-US"/>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11</a:t>
            </a:fld>
            <a:endParaRPr lang="en-US"/>
          </a:p>
        </p:txBody>
      </p:sp>
    </p:spTree>
    <p:extLst>
      <p:ext uri="{BB962C8B-B14F-4D97-AF65-F5344CB8AC3E}">
        <p14:creationId xmlns:p14="http://schemas.microsoft.com/office/powerpoint/2010/main" val="1744228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Georgia Match video from the </a:t>
            </a:r>
            <a:r>
              <a:rPr lang="en-US" err="1"/>
              <a:t>Gafutures</a:t>
            </a:r>
            <a:r>
              <a:rPr lang="en-US"/>
              <a:t> website.</a:t>
            </a:r>
          </a:p>
        </p:txBody>
      </p:sp>
      <p:sp>
        <p:nvSpPr>
          <p:cNvPr id="4" name="Slide Number Placeholder 3"/>
          <p:cNvSpPr>
            <a:spLocks noGrp="1"/>
          </p:cNvSpPr>
          <p:nvPr>
            <p:ph type="sldNum" sz="quarter" idx="5"/>
          </p:nvPr>
        </p:nvSpPr>
        <p:spPr/>
        <p:txBody>
          <a:bodyPr/>
          <a:lstStyle/>
          <a:p>
            <a:fld id="{52104EB1-1570-4075-ABEA-06222F3FC5A3}" type="slidenum">
              <a:rPr lang="en-US" smtClean="0"/>
              <a:pPr/>
              <a:t>42</a:t>
            </a:fld>
            <a:endParaRPr lang="en-US"/>
          </a:p>
        </p:txBody>
      </p:sp>
    </p:spTree>
    <p:extLst>
      <p:ext uri="{BB962C8B-B14F-4D97-AF65-F5344CB8AC3E}">
        <p14:creationId xmlns:p14="http://schemas.microsoft.com/office/powerpoint/2010/main" val="137340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a:t>
            </a:r>
            <a:r>
              <a:rPr lang="en-US" baseline="30000"/>
              <a:t>th</a:t>
            </a:r>
            <a:r>
              <a:rPr lang="en-US"/>
              <a:t> CC handout</a:t>
            </a:r>
          </a:p>
        </p:txBody>
      </p:sp>
      <p:sp>
        <p:nvSpPr>
          <p:cNvPr id="4" name="Slide Number Placeholder 3"/>
          <p:cNvSpPr>
            <a:spLocks noGrp="1"/>
          </p:cNvSpPr>
          <p:nvPr>
            <p:ph type="sldNum" sz="quarter" idx="10"/>
          </p:nvPr>
        </p:nvSpPr>
        <p:spPr/>
        <p:txBody>
          <a:bodyPr/>
          <a:lstStyle/>
          <a:p>
            <a:fld id="{1C0755E8-0951-47EC-8260-720C9BFBD1DD}" type="slidenum">
              <a:rPr lang="en-US" smtClean="0"/>
              <a:pPr/>
              <a:t>46</a:t>
            </a:fld>
            <a:endParaRPr lang="en-US"/>
          </a:p>
        </p:txBody>
      </p:sp>
    </p:spTree>
    <p:extLst>
      <p:ext uri="{BB962C8B-B14F-4D97-AF65-F5344CB8AC3E}">
        <p14:creationId xmlns:p14="http://schemas.microsoft.com/office/powerpoint/2010/main" val="1266582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This is the *NEW* Naviance home screen that students will see when they log in. Before beginning any activities, have the students click on "Select Path", review the pathways with them, and have them select their primary path. Students can also choose a secondary path if they are interested.</a:t>
            </a:r>
          </a:p>
          <a:p>
            <a:endParaRPr lang="en-US"/>
          </a:p>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48</a:t>
            </a:fld>
            <a:endParaRPr lang="en-US"/>
          </a:p>
        </p:txBody>
      </p:sp>
    </p:spTree>
    <p:extLst>
      <p:ext uri="{BB962C8B-B14F-4D97-AF65-F5344CB8AC3E}">
        <p14:creationId xmlns:p14="http://schemas.microsoft.com/office/powerpoint/2010/main" val="1764462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Choosing a path individualizes content on Naviance for each student. There are 8 pathway options:</a:t>
            </a:r>
          </a:p>
          <a:p>
            <a:pPr marL="0" indent="0">
              <a:buFont typeface="Arial" panose="020B0604020202020204" pitchFamily="34" charset="0"/>
              <a:buNone/>
            </a:pPr>
            <a:endParaRPr lang="en-US">
              <a:cs typeface="Calibri"/>
            </a:endParaRPr>
          </a:p>
          <a:p>
            <a:pPr marL="171450" indent="-171450">
              <a:buFont typeface="Arial" panose="020B0604020202020204" pitchFamily="34" charset="0"/>
              <a:buChar char="•"/>
            </a:pPr>
            <a:r>
              <a:rPr lang="en-US">
                <a:cs typeface="Calibri"/>
              </a:rPr>
              <a:t>College: Associate's Degree – earning a degree or certificate in 2 years (usually at a junior college or 2 year college)</a:t>
            </a:r>
          </a:p>
          <a:p>
            <a:pPr marL="171450" indent="-171450">
              <a:buFont typeface="Arial" panose="020B0604020202020204" pitchFamily="34" charset="0"/>
              <a:buChar char="•"/>
            </a:pPr>
            <a:r>
              <a:rPr lang="en-US">
                <a:cs typeface="Calibri"/>
              </a:rPr>
              <a:t>College: Bachelor's Degree – earning a degree in 4 years by attending a private or public college or university</a:t>
            </a:r>
          </a:p>
          <a:p>
            <a:pPr marL="171450" indent="-171450">
              <a:buFont typeface="Arial" panose="020B0604020202020204" pitchFamily="34" charset="0"/>
              <a:buChar char="•"/>
            </a:pPr>
            <a:r>
              <a:rPr lang="en-US">
                <a:cs typeface="Calibri"/>
              </a:rPr>
              <a:t>Career Education or Trade School – training programs usually at a technical college that earns you a certificate or associate's degree for an industry (e.g. health care, cosmetology, welding, plumbing)</a:t>
            </a:r>
          </a:p>
          <a:p>
            <a:pPr marL="171450" indent="-171450">
              <a:buFont typeface="Arial" panose="020B0604020202020204" pitchFamily="34" charset="0"/>
              <a:buChar char="•"/>
            </a:pPr>
            <a:r>
              <a:rPr lang="en-US">
                <a:cs typeface="Calibri"/>
              </a:rPr>
              <a:t>Apprenticeship Program – on-the-job training (usually paid) that leads to a trade or profession</a:t>
            </a:r>
          </a:p>
          <a:p>
            <a:pPr marL="171450" indent="-171450">
              <a:buFont typeface="Arial" panose="020B0604020202020204" pitchFamily="34" charset="0"/>
              <a:buChar char="•"/>
            </a:pPr>
            <a:r>
              <a:rPr lang="en-US">
                <a:cs typeface="Calibri"/>
              </a:rPr>
              <a:t>Military Service – enlisting in a branch of the military right after high school or joining after college (Army, Navy, Air Force, Marine Corps, Coast Guard, Space Force)</a:t>
            </a:r>
          </a:p>
          <a:p>
            <a:pPr marL="171450" indent="-171450">
              <a:buFont typeface="Arial" panose="020B0604020202020204" pitchFamily="34" charset="0"/>
              <a:buChar char="•"/>
            </a:pPr>
            <a:r>
              <a:rPr lang="en-US">
                <a:cs typeface="Calibri"/>
              </a:rPr>
              <a:t>Employment – entering the work force right after high school with no formal training or education</a:t>
            </a:r>
          </a:p>
          <a:p>
            <a:pPr marL="171450" indent="-171450">
              <a:buFont typeface="Arial" panose="020B0604020202020204" pitchFamily="34" charset="0"/>
              <a:buChar char="•"/>
            </a:pPr>
            <a:r>
              <a:rPr lang="en-US">
                <a:cs typeface="Calibri"/>
              </a:rPr>
              <a:t>Undecided – not sure yet</a:t>
            </a:r>
          </a:p>
          <a:p>
            <a:pPr marL="171450" indent="-171450">
              <a:buFont typeface="Arial" panose="020B0604020202020204" pitchFamily="34" charset="0"/>
              <a:buChar char="•"/>
            </a:pPr>
            <a:r>
              <a:rPr lang="en-US">
                <a:cs typeface="Calibri"/>
              </a:rPr>
              <a:t>Gap or Service Year – taking a year off between high school and your post-secondary path (sometimes looks like volunteer or mission work depending on what your interests are)</a:t>
            </a:r>
          </a:p>
          <a:p>
            <a:endParaRPr lang="en-US"/>
          </a:p>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49</a:t>
            </a:fld>
            <a:endParaRPr lang="en-US"/>
          </a:p>
        </p:txBody>
      </p:sp>
    </p:spTree>
    <p:extLst>
      <p:ext uri="{BB962C8B-B14F-4D97-AF65-F5344CB8AC3E}">
        <p14:creationId xmlns:p14="http://schemas.microsoft.com/office/powerpoint/2010/main" val="1649504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students enter in their personal email and not CCSD email</a:t>
            </a:r>
          </a:p>
        </p:txBody>
      </p:sp>
      <p:sp>
        <p:nvSpPr>
          <p:cNvPr id="4" name="Slide Number Placeholder 3"/>
          <p:cNvSpPr>
            <a:spLocks noGrp="1"/>
          </p:cNvSpPr>
          <p:nvPr>
            <p:ph type="sldNum" sz="quarter" idx="5"/>
          </p:nvPr>
        </p:nvSpPr>
        <p:spPr/>
        <p:txBody>
          <a:bodyPr/>
          <a:lstStyle/>
          <a:p>
            <a:fld id="{52104EB1-1570-4075-ABEA-06222F3FC5A3}" type="slidenum">
              <a:rPr lang="en-US" smtClean="0"/>
              <a:pPr/>
              <a:t>50</a:t>
            </a:fld>
            <a:endParaRPr lang="en-US"/>
          </a:p>
        </p:txBody>
      </p:sp>
    </p:spTree>
    <p:extLst>
      <p:ext uri="{BB962C8B-B14F-4D97-AF65-F5344CB8AC3E}">
        <p14:creationId xmlns:p14="http://schemas.microsoft.com/office/powerpoint/2010/main" val="2524347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0755E8-0951-47EC-8260-720C9BFBD1DD}" type="slidenum">
              <a:rPr lang="en-US" smtClean="0"/>
              <a:pPr/>
              <a:t>52</a:t>
            </a:fld>
            <a:endParaRPr lang="en-US"/>
          </a:p>
        </p:txBody>
      </p:sp>
    </p:spTree>
    <p:extLst>
      <p:ext uri="{BB962C8B-B14F-4D97-AF65-F5344CB8AC3E}">
        <p14:creationId xmlns:p14="http://schemas.microsoft.com/office/powerpoint/2010/main" val="72448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53</a:t>
            </a:fld>
            <a:endParaRPr lang="en-US"/>
          </a:p>
        </p:txBody>
      </p:sp>
    </p:spTree>
    <p:extLst>
      <p:ext uri="{BB962C8B-B14F-4D97-AF65-F5344CB8AC3E}">
        <p14:creationId xmlns:p14="http://schemas.microsoft.com/office/powerpoint/2010/main" val="2529015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55</a:t>
            </a:fld>
            <a:endParaRPr lang="en-US"/>
          </a:p>
        </p:txBody>
      </p:sp>
    </p:spTree>
    <p:extLst>
      <p:ext uri="{BB962C8B-B14F-4D97-AF65-F5344CB8AC3E}">
        <p14:creationId xmlns:p14="http://schemas.microsoft.com/office/powerpoint/2010/main" val="19390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alternate route toward high school graduation.</a:t>
            </a:r>
          </a:p>
        </p:txBody>
      </p:sp>
      <p:sp>
        <p:nvSpPr>
          <p:cNvPr id="4" name="Slide Number Placeholder 3"/>
          <p:cNvSpPr>
            <a:spLocks noGrp="1"/>
          </p:cNvSpPr>
          <p:nvPr>
            <p:ph type="sldNum" sz="quarter" idx="5"/>
          </p:nvPr>
        </p:nvSpPr>
        <p:spPr/>
        <p:txBody>
          <a:bodyPr/>
          <a:lstStyle/>
          <a:p>
            <a:fld id="{52104EB1-1570-4075-ABEA-06222F3FC5A3}" type="slidenum">
              <a:rPr lang="en-US" smtClean="0"/>
              <a:pPr/>
              <a:t>12</a:t>
            </a:fld>
            <a:endParaRPr lang="en-US"/>
          </a:p>
        </p:txBody>
      </p:sp>
    </p:spTree>
    <p:extLst>
      <p:ext uri="{BB962C8B-B14F-4D97-AF65-F5344CB8AC3E}">
        <p14:creationId xmlns:p14="http://schemas.microsoft.com/office/powerpoint/2010/main" val="341000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Each school can edit the 5</a:t>
            </a:r>
            <a:r>
              <a:rPr lang="en-US" baseline="30000"/>
              <a:t>th</a:t>
            </a:r>
            <a:r>
              <a:rPr lang="en-US"/>
              <a:t> bullet to add their school-specific next steps for interested students (i.e., talk to counselor, attend information session, etc.)</a:t>
            </a:r>
          </a:p>
          <a:p>
            <a:endParaRPr lang="en-US"/>
          </a:p>
          <a:p>
            <a:r>
              <a:rPr lang="en-US"/>
              <a:t>Counselors can lessen the information on the slide for visual purposes but be sure to share all info.</a:t>
            </a:r>
          </a:p>
          <a:p>
            <a:endParaRPr lang="en-US"/>
          </a:p>
          <a:p>
            <a:r>
              <a:rPr lang="en-US"/>
              <a:t>Here are the benefits to DE – you can present these to your students as appropriate:</a:t>
            </a:r>
          </a:p>
          <a:p>
            <a:pPr marL="171450" indent="-171450">
              <a:buFont typeface="Arial" panose="020B0604020202020204" pitchFamily="34" charset="0"/>
              <a:buChar char="•"/>
            </a:pPr>
            <a:r>
              <a:rPr lang="en-US" sz="1200" kern="1200">
                <a:solidFill>
                  <a:schemeClr val="tx1"/>
                </a:solidFill>
                <a:effectLst/>
                <a:latin typeface="+mn-lt"/>
                <a:ea typeface="+mn-ea"/>
                <a:cs typeface="+mn-cs"/>
              </a:rPr>
              <a:t>Introduces students to college-level coursework.</a:t>
            </a:r>
          </a:p>
          <a:p>
            <a:r>
              <a:rPr lang="en-US" sz="1200" kern="1200">
                <a:solidFill>
                  <a:schemeClr val="tx1"/>
                </a:solidFill>
                <a:effectLst/>
                <a:latin typeface="+mn-lt"/>
                <a:ea typeface="+mn-ea"/>
                <a:cs typeface="+mn-cs"/>
              </a:rPr>
              <a:t>• Earning college credits while still in high school may enable students to graduate early</a:t>
            </a:r>
          </a:p>
          <a:p>
            <a:r>
              <a:rPr lang="en-US" sz="1200" kern="1200">
                <a:solidFill>
                  <a:schemeClr val="tx1"/>
                </a:solidFill>
                <a:effectLst/>
                <a:latin typeface="+mn-lt"/>
                <a:ea typeface="+mn-ea"/>
                <a:cs typeface="+mn-cs"/>
              </a:rPr>
              <a:t>and/or possibly even earn an associate degree, diploma or certificate.</a:t>
            </a:r>
          </a:p>
          <a:p>
            <a:r>
              <a:rPr lang="en-US" sz="1200" kern="1200">
                <a:solidFill>
                  <a:schemeClr val="tx1"/>
                </a:solidFill>
                <a:effectLst/>
                <a:latin typeface="+mn-lt"/>
                <a:ea typeface="+mn-ea"/>
                <a:cs typeface="+mn-cs"/>
              </a:rPr>
              <a:t>• Helps students adjust to certain aspects of the college experience (e.g., classes, coursework,</a:t>
            </a:r>
          </a:p>
          <a:p>
            <a:r>
              <a:rPr lang="en-US" sz="1200" kern="1200">
                <a:solidFill>
                  <a:schemeClr val="tx1"/>
                </a:solidFill>
                <a:effectLst/>
                <a:latin typeface="+mn-lt"/>
                <a:ea typeface="+mn-ea"/>
                <a:cs typeface="+mn-cs"/>
              </a:rPr>
              <a:t>and instruction, being on a college campus) so the transition from high school to college may</a:t>
            </a:r>
          </a:p>
          <a:p>
            <a:r>
              <a:rPr lang="en-US" sz="1200" kern="1200">
                <a:solidFill>
                  <a:schemeClr val="tx1"/>
                </a:solidFill>
                <a:effectLst/>
                <a:latin typeface="+mn-lt"/>
                <a:ea typeface="+mn-ea"/>
                <a:cs typeface="+mn-cs"/>
              </a:rPr>
              <a:t>be easier.</a:t>
            </a:r>
          </a:p>
          <a:p>
            <a:r>
              <a:rPr lang="en-US" sz="1200" kern="1200">
                <a:solidFill>
                  <a:schemeClr val="tx1"/>
                </a:solidFill>
                <a:effectLst/>
                <a:latin typeface="+mn-lt"/>
                <a:ea typeface="+mn-ea"/>
                <a:cs typeface="+mn-cs"/>
              </a:rPr>
              <a:t>• Students who participate in a dual enrollment program are more likely to go to college and</a:t>
            </a:r>
          </a:p>
          <a:p>
            <a:r>
              <a:rPr lang="en-US" sz="1200" kern="1200">
                <a:solidFill>
                  <a:schemeClr val="tx1"/>
                </a:solidFill>
                <a:effectLst/>
                <a:latin typeface="+mn-lt"/>
                <a:ea typeface="+mn-ea"/>
                <a:cs typeface="+mn-cs"/>
              </a:rPr>
              <a:t>get a college degree.</a:t>
            </a:r>
          </a:p>
          <a:p>
            <a:r>
              <a:rPr lang="en-US" sz="1200" kern="1200">
                <a:solidFill>
                  <a:schemeClr val="tx1"/>
                </a:solidFill>
                <a:effectLst/>
                <a:latin typeface="+mn-lt"/>
                <a:ea typeface="+mn-ea"/>
                <a:cs typeface="+mn-cs"/>
              </a:rPr>
              <a:t>• Students may be able to take classes that are not offered at their high school, especially in</a:t>
            </a:r>
          </a:p>
          <a:p>
            <a:r>
              <a:rPr lang="en-US" sz="1200" kern="1200">
                <a:solidFill>
                  <a:schemeClr val="tx1"/>
                </a:solidFill>
                <a:effectLst/>
                <a:latin typeface="+mn-lt"/>
                <a:ea typeface="+mn-ea"/>
                <a:cs typeface="+mn-cs"/>
              </a:rPr>
              <a:t>subject areas they are interested in for a potential career.</a:t>
            </a:r>
          </a:p>
          <a:p>
            <a:r>
              <a:rPr lang="en-US" sz="1200" kern="1200">
                <a:solidFill>
                  <a:schemeClr val="tx1"/>
                </a:solidFill>
                <a:effectLst/>
                <a:latin typeface="+mn-lt"/>
                <a:ea typeface="+mn-ea"/>
                <a:cs typeface="+mn-cs"/>
              </a:rPr>
              <a:t>• Participating in a dual enrollment program demonstrates a student’s ability to handle more</a:t>
            </a:r>
          </a:p>
          <a:p>
            <a:r>
              <a:rPr lang="en-US" sz="1200" kern="1200">
                <a:solidFill>
                  <a:schemeClr val="tx1"/>
                </a:solidFill>
                <a:effectLst/>
                <a:latin typeface="+mn-lt"/>
                <a:ea typeface="+mn-ea"/>
                <a:cs typeface="+mn-cs"/>
              </a:rPr>
              <a:t>difficult coursework which is something college admissions officers may look upon favorably</a:t>
            </a:r>
          </a:p>
          <a:p>
            <a:r>
              <a:rPr lang="en-US" sz="1200" kern="1200">
                <a:solidFill>
                  <a:schemeClr val="tx1"/>
                </a:solidFill>
                <a:effectLst/>
                <a:latin typeface="+mn-lt"/>
                <a:ea typeface="+mn-ea"/>
                <a:cs typeface="+mn-cs"/>
              </a:rPr>
              <a:t>during admissions and recruiting.</a:t>
            </a:r>
          </a:p>
          <a:p>
            <a:r>
              <a:rPr lang="en-US" sz="1200" kern="1200">
                <a:solidFill>
                  <a:schemeClr val="tx1"/>
                </a:solidFill>
                <a:effectLst/>
                <a:latin typeface="+mn-lt"/>
                <a:ea typeface="+mn-ea"/>
                <a:cs typeface="+mn-cs"/>
              </a:rPr>
              <a:t>• Taking college-level classes while still in high school may build confidence and encourage</a:t>
            </a:r>
          </a:p>
          <a:p>
            <a:r>
              <a:rPr lang="en-US" sz="1200" kern="1200">
                <a:solidFill>
                  <a:schemeClr val="tx1"/>
                </a:solidFill>
                <a:effectLst/>
                <a:latin typeface="+mn-lt"/>
                <a:ea typeface="+mn-ea"/>
                <a:cs typeface="+mn-cs"/>
              </a:rPr>
              <a:t>those students who may not be thinking about college to reconsider.</a:t>
            </a:r>
          </a:p>
          <a:p>
            <a:pPr marL="171450" indent="-171450">
              <a:buFont typeface="Arial" panose="020B0604020202020204" pitchFamily="34" charset="0"/>
              <a:buChar char="•"/>
            </a:pPr>
            <a:r>
              <a:rPr lang="en-US" sz="1200" kern="1200">
                <a:solidFill>
                  <a:schemeClr val="tx1"/>
                </a:solidFill>
                <a:effectLst/>
                <a:latin typeface="+mn-lt"/>
                <a:ea typeface="+mn-ea"/>
                <a:cs typeface="+mn-cs"/>
              </a:rPr>
              <a:t>DE yields college credit upon successful completion of the course as opposed to AP courses in which students are only awarded college credit with a qualifying AP Exam score.</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44DCB-71D2-43DD-B38E-C95D17AABF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184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19</a:t>
            </a:fld>
            <a:endParaRPr lang="en-US"/>
          </a:p>
        </p:txBody>
      </p:sp>
    </p:spTree>
    <p:extLst>
      <p:ext uri="{BB962C8B-B14F-4D97-AF65-F5344CB8AC3E}">
        <p14:creationId xmlns:p14="http://schemas.microsoft.com/office/powerpoint/2010/main" val="4079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On-the-job training:  </a:t>
            </a:r>
            <a:r>
              <a:rPr lang="en-US" sz="1200" b="0"/>
              <a:t>S</a:t>
            </a:r>
            <a:r>
              <a:rPr lang="en-US" sz="1200"/>
              <a:t>hort-term or long-term training is provided by an employer at the beginning of a new job</a:t>
            </a:r>
          </a:p>
          <a:p>
            <a:endParaRPr lang="en-US" sz="1200"/>
          </a:p>
          <a:p>
            <a:r>
              <a:rPr lang="en-US" sz="1200" b="1"/>
              <a:t>Military:  </a:t>
            </a:r>
            <a:r>
              <a:rPr lang="en-US" sz="1200"/>
              <a:t>6-11 weeks of basic training when you join the Army, Navy, Air Force or the Marines</a:t>
            </a:r>
          </a:p>
          <a:p>
            <a:endParaRPr lang="en-US" sz="1200"/>
          </a:p>
          <a:p>
            <a:r>
              <a:rPr lang="en-US" sz="1200" b="1"/>
              <a:t>Specialty school:  </a:t>
            </a:r>
            <a:r>
              <a:rPr lang="en-US" sz="1200" b="0"/>
              <a:t>Enroll in schools like Full Sail,</a:t>
            </a:r>
            <a:r>
              <a:rPr lang="en-US" sz="1200" b="0" baseline="0"/>
              <a:t> Nashville Diesel, Cordon Bleu, Paul Mitchell, etc.</a:t>
            </a:r>
            <a:endParaRPr lang="en-US" sz="1200" b="1"/>
          </a:p>
          <a:p>
            <a:endParaRPr lang="en-US" sz="1200" b="1"/>
          </a:p>
          <a:p>
            <a:r>
              <a:rPr lang="en-US" sz="1200" b="1"/>
              <a:t>Technical School:  E</a:t>
            </a:r>
            <a:r>
              <a:rPr lang="en-US" sz="1200"/>
              <a:t>nroll in a certificate or diploma program to prepare for a specific career</a:t>
            </a:r>
          </a:p>
          <a:p>
            <a:endParaRPr lang="en-US" sz="1200"/>
          </a:p>
          <a:p>
            <a:r>
              <a:rPr lang="en-US" sz="1200" b="1"/>
              <a:t>2-year community college:  </a:t>
            </a:r>
            <a:r>
              <a:rPr lang="en-US" sz="1200" b="0"/>
              <a:t>E</a:t>
            </a:r>
            <a:r>
              <a:rPr lang="en-US" sz="1200"/>
              <a:t>arn an Associate’s degree or take courses that will transfer to a 4-year college/university</a:t>
            </a:r>
          </a:p>
          <a:p>
            <a:endParaRPr lang="en-US" sz="1200"/>
          </a:p>
          <a:p>
            <a:r>
              <a:rPr lang="en-US" sz="1200" b="1"/>
              <a:t>4-year college/university: </a:t>
            </a:r>
            <a:r>
              <a:rPr lang="en-US" sz="1200" b="0"/>
              <a:t>E</a:t>
            </a:r>
            <a:r>
              <a:rPr lang="en-US" sz="1200"/>
              <a:t>arn a Bachelor’s degree for a broad-based education and a specific education in a chosen subject area, or major</a:t>
            </a:r>
            <a:endParaRPr lang="en-US"/>
          </a:p>
        </p:txBody>
      </p:sp>
      <p:sp>
        <p:nvSpPr>
          <p:cNvPr id="4" name="Slide Number Placeholder 3"/>
          <p:cNvSpPr>
            <a:spLocks noGrp="1"/>
          </p:cNvSpPr>
          <p:nvPr>
            <p:ph type="sldNum" sz="quarter" idx="10"/>
          </p:nvPr>
        </p:nvSpPr>
        <p:spPr/>
        <p:txBody>
          <a:bodyPr/>
          <a:lstStyle/>
          <a:p>
            <a:fld id="{52104EB1-1570-4075-ABEA-06222F3FC5A3}" type="slidenum">
              <a:rPr lang="en-US" smtClean="0"/>
              <a:pPr/>
              <a:t>20</a:t>
            </a:fld>
            <a:endParaRPr lang="en-US"/>
          </a:p>
        </p:txBody>
      </p:sp>
    </p:spTree>
    <p:extLst>
      <p:ext uri="{BB962C8B-B14F-4D97-AF65-F5344CB8AC3E}">
        <p14:creationId xmlns:p14="http://schemas.microsoft.com/office/powerpoint/2010/main" val="41593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Emphasize that </a:t>
            </a:r>
            <a:r>
              <a:rPr lang="en-US" baseline="0"/>
              <a:t>there are some excellent and very well-paying careers that offer apprenticeships or on the job training. Most apprentices are paid while they work, reducing the burden of student loan debt and accelerating individuals into well paying and stable careers. </a:t>
            </a:r>
          </a:p>
          <a:p>
            <a:endParaRPr lang="en-US" baseline="0"/>
          </a:p>
          <a:p>
            <a:r>
              <a:rPr lang="en-US" b="1" baseline="0"/>
              <a:t>Counselors can lessen the information on the slides if needed for visual reasons but be sure to share all info!</a:t>
            </a:r>
          </a:p>
        </p:txBody>
      </p:sp>
      <p:sp>
        <p:nvSpPr>
          <p:cNvPr id="4" name="Slide Number Placeholder 3"/>
          <p:cNvSpPr>
            <a:spLocks noGrp="1"/>
          </p:cNvSpPr>
          <p:nvPr>
            <p:ph type="sldNum" sz="quarter" idx="10"/>
          </p:nvPr>
        </p:nvSpPr>
        <p:spPr/>
        <p:txBody>
          <a:bodyPr/>
          <a:lstStyle/>
          <a:p>
            <a:pPr>
              <a:defRPr/>
            </a:pPr>
            <a:fld id="{2F5843CB-DAA2-4ADF-9EB5-EAE51056056D}" type="slidenum">
              <a:rPr lang="en-US" altLang="en-US" smtClean="0"/>
              <a:pPr>
                <a:defRPr/>
              </a:pPr>
              <a:t>21</a:t>
            </a:fld>
            <a:endParaRPr lang="en-US" altLang="en-US"/>
          </a:p>
        </p:txBody>
      </p:sp>
    </p:spTree>
    <p:extLst>
      <p:ext uri="{BB962C8B-B14F-4D97-AF65-F5344CB8AC3E}">
        <p14:creationId xmlns:p14="http://schemas.microsoft.com/office/powerpoint/2010/main" val="166341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This embedded video of Mike Rowe discussing the “skills gap” can transition you to the next slide about the State Workforce Development Initiatives.</a:t>
            </a:r>
            <a:endParaRPr lang="en-US"/>
          </a:p>
        </p:txBody>
      </p:sp>
      <p:sp>
        <p:nvSpPr>
          <p:cNvPr id="4" name="Slide Number Placeholder 3"/>
          <p:cNvSpPr>
            <a:spLocks noGrp="1"/>
          </p:cNvSpPr>
          <p:nvPr>
            <p:ph type="sldNum" sz="quarter" idx="5"/>
          </p:nvPr>
        </p:nvSpPr>
        <p:spPr/>
        <p:txBody>
          <a:bodyPr/>
          <a:lstStyle/>
          <a:p>
            <a:fld id="{52104EB1-1570-4075-ABEA-06222F3FC5A3}" type="slidenum">
              <a:rPr lang="en-US" smtClean="0"/>
              <a:pPr/>
              <a:t>24</a:t>
            </a:fld>
            <a:endParaRPr lang="en-US"/>
          </a:p>
        </p:txBody>
      </p:sp>
    </p:spTree>
    <p:extLst>
      <p:ext uri="{BB962C8B-B14F-4D97-AF65-F5344CB8AC3E}">
        <p14:creationId xmlns:p14="http://schemas.microsoft.com/office/powerpoint/2010/main" val="50892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pairs or small groups, have students research and then share with the group about one of these state workforce development initiatives.  Use the linktree QR code or link as listed to help their research</a:t>
            </a:r>
          </a:p>
          <a:p>
            <a:endParaRPr lang="en-US"/>
          </a:p>
        </p:txBody>
      </p:sp>
      <p:sp>
        <p:nvSpPr>
          <p:cNvPr id="4" name="Slide Number Placeholder 3"/>
          <p:cNvSpPr>
            <a:spLocks noGrp="1"/>
          </p:cNvSpPr>
          <p:nvPr>
            <p:ph type="sldNum" sz="quarter" idx="10"/>
          </p:nvPr>
        </p:nvSpPr>
        <p:spPr/>
        <p:txBody>
          <a:bodyPr/>
          <a:lstStyle/>
          <a:p>
            <a:fld id="{52104EB1-1570-4075-ABEA-06222F3FC5A3}" type="slidenum">
              <a:rPr lang="en-US" smtClean="0"/>
              <a:pPr/>
              <a:t>25</a:t>
            </a:fld>
            <a:endParaRPr lang="en-US"/>
          </a:p>
        </p:txBody>
      </p:sp>
    </p:spTree>
    <p:extLst>
      <p:ext uri="{BB962C8B-B14F-4D97-AF65-F5344CB8AC3E}">
        <p14:creationId xmlns:p14="http://schemas.microsoft.com/office/powerpoint/2010/main" val="253813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220FE6D-0859-4AD1-A736-9F8C546909BC}" type="datetimeFigureOut">
              <a:rPr lang="en-US" smtClean="0"/>
              <a:pPr/>
              <a:t>9/17/2025</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B2DD6855-7EF7-4857-ABF2-A5F507730A45}" type="slidenum">
              <a:rPr lang="en-US" smtClean="0"/>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71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20FE6D-0859-4AD1-A736-9F8C546909BC}"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6855-7EF7-4857-ABF2-A5F507730A45}" type="slidenum">
              <a:rPr lang="en-US" smtClean="0"/>
              <a:pPr/>
              <a:t>‹#›</a:t>
            </a:fld>
            <a:endParaRPr lang="en-US"/>
          </a:p>
        </p:txBody>
      </p:sp>
    </p:spTree>
    <p:extLst>
      <p:ext uri="{BB962C8B-B14F-4D97-AF65-F5344CB8AC3E}">
        <p14:creationId xmlns:p14="http://schemas.microsoft.com/office/powerpoint/2010/main" val="295725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20FE6D-0859-4AD1-A736-9F8C546909BC}"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6855-7EF7-4857-ABF2-A5F507730A45}" type="slidenum">
              <a:rPr lang="en-US" smtClean="0"/>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112180" y="1"/>
            <a:ext cx="3476570" cy="6857999"/>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178885" y="6356351"/>
            <a:ext cx="2057400" cy="365125"/>
          </a:xfrm>
        </p:spPr>
        <p:txBody>
          <a:bodyPr/>
          <a:lstStyle>
            <a:lvl1pPr>
              <a:defRPr>
                <a:solidFill>
                  <a:schemeClr val="accent5">
                    <a:lumMod val="20000"/>
                    <a:lumOff val="80000"/>
                  </a:schemeClr>
                </a:solidFill>
              </a:defRPr>
            </a:lvl1pPr>
          </a:lstStyle>
          <a:p>
            <a:r>
              <a:rPr lang="en-US"/>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4889423" y="6356351"/>
            <a:ext cx="2364684" cy="365125"/>
          </a:xfrm>
        </p:spPr>
        <p:txBody>
          <a:bodyPr/>
          <a:lstStyle>
            <a:lvl1pPr algn="l">
              <a:defRPr>
                <a:solidFill>
                  <a:schemeClr val="accent6">
                    <a:lumMod val="75000"/>
                  </a:schemeClr>
                </a:solidFill>
              </a:defRPr>
            </a:lvl1pPr>
          </a:lstStyle>
          <a:p>
            <a:r>
              <a:rPr lang="en-US"/>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7882758" y="6356351"/>
            <a:ext cx="632592"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5062642" y="2396359"/>
            <a:ext cx="2450232" cy="326687"/>
          </a:xfrm>
          <a:prstGeom prst="rect">
            <a:avLst/>
          </a:prstGeom>
        </p:spPr>
        <p:txBody>
          <a:bodyPr anchor="ctr"/>
          <a:lstStyle>
            <a:lvl1pPr marL="0" indent="0">
              <a:lnSpc>
                <a:spcPct val="80000"/>
              </a:lnSpc>
              <a:spcBef>
                <a:spcPts val="0"/>
              </a:spcBef>
              <a:buNone/>
              <a:defRPr sz="1200" b="1" spc="75"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5062132" y="2756831"/>
            <a:ext cx="3625927" cy="2384195"/>
          </a:xfrm>
          <a:prstGeom prst="rect">
            <a:avLst/>
          </a:prstGeom>
        </p:spPr>
        <p:txBody>
          <a:bodyPr/>
          <a:lstStyle>
            <a:lvl1pPr marL="0" indent="0">
              <a:lnSpc>
                <a:spcPct val="150000"/>
              </a:lnSpc>
              <a:spcBef>
                <a:spcPts val="0"/>
              </a:spcBef>
              <a:spcAft>
                <a:spcPts val="750"/>
              </a:spcAft>
              <a:buNone/>
              <a:defRPr sz="1050" spc="75"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555626"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6546850" y="2551471"/>
            <a:ext cx="259715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998393" y="4247837"/>
            <a:ext cx="3121302" cy="352109"/>
          </a:xfrm>
          <a:prstGeom prst="rect">
            <a:avLst/>
          </a:prstGeom>
        </p:spPr>
        <p:txBody>
          <a:bodyPr anchor="ctr"/>
          <a:lstStyle>
            <a:lvl1pPr algn="r">
              <a:defRPr lang="en-US" sz="1800" spc="75"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13426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20FE6D-0859-4AD1-A736-9F8C546909BC}"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6855-7EF7-4857-ABF2-A5F507730A45}"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134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20FE6D-0859-4AD1-A736-9F8C546909BC}"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6855-7EF7-4857-ABF2-A5F507730A45}" type="slidenum">
              <a:rPr lang="en-US" smtClean="0"/>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488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20FE6D-0859-4AD1-A736-9F8C546909BC}"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6855-7EF7-4857-ABF2-A5F507730A45}"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758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20FE6D-0859-4AD1-A736-9F8C546909BC}"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D6855-7EF7-4857-ABF2-A5F507730A45}" type="slidenum">
              <a:rPr lang="en-US" smtClean="0"/>
              <a:pPr/>
              <a:t>‹#›</a:t>
            </a:fld>
            <a:endParaRPr lang="en-US"/>
          </a:p>
        </p:txBody>
      </p:sp>
    </p:spTree>
    <p:extLst>
      <p:ext uri="{BB962C8B-B14F-4D97-AF65-F5344CB8AC3E}">
        <p14:creationId xmlns:p14="http://schemas.microsoft.com/office/powerpoint/2010/main" val="74220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20FE6D-0859-4AD1-A736-9F8C546909BC}"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D6855-7EF7-4857-ABF2-A5F507730A45}" type="slidenum">
              <a:rPr lang="en-US" smtClean="0"/>
              <a:pPr/>
              <a:t>‹#›</a:t>
            </a:fld>
            <a:endParaRPr lang="en-US"/>
          </a:p>
        </p:txBody>
      </p:sp>
    </p:spTree>
    <p:extLst>
      <p:ext uri="{BB962C8B-B14F-4D97-AF65-F5344CB8AC3E}">
        <p14:creationId xmlns:p14="http://schemas.microsoft.com/office/powerpoint/2010/main" val="276839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0FE6D-0859-4AD1-A736-9F8C546909BC}"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D6855-7EF7-4857-ABF2-A5F507730A45}" type="slidenum">
              <a:rPr lang="en-US" smtClean="0"/>
              <a:pPr/>
              <a:t>‹#›</a:t>
            </a:fld>
            <a:endParaRPr lang="en-US"/>
          </a:p>
        </p:txBody>
      </p:sp>
    </p:spTree>
    <p:extLst>
      <p:ext uri="{BB962C8B-B14F-4D97-AF65-F5344CB8AC3E}">
        <p14:creationId xmlns:p14="http://schemas.microsoft.com/office/powerpoint/2010/main" val="424567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20FE6D-0859-4AD1-A736-9F8C546909BC}"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6855-7EF7-4857-ABF2-A5F507730A45}" type="slidenum">
              <a:rPr lang="en-US" smtClean="0"/>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498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220FE6D-0859-4AD1-A736-9F8C546909BC}" type="datetimeFigureOut">
              <a:rPr lang="en-US" smtClean="0"/>
              <a:pPr/>
              <a:t>9/17/2025</a:t>
            </a:fld>
            <a:endParaRPr lang="en-US"/>
          </a:p>
        </p:txBody>
      </p:sp>
      <p:sp>
        <p:nvSpPr>
          <p:cNvPr id="6" name="Footer Placeholder 5"/>
          <p:cNvSpPr>
            <a:spLocks noGrp="1"/>
          </p:cNvSpPr>
          <p:nvPr>
            <p:ph type="ftr" sz="quarter" idx="11"/>
          </p:nvPr>
        </p:nvSpPr>
        <p:spPr>
          <a:xfrm>
            <a:off x="1437530" y="318641"/>
            <a:ext cx="3251553" cy="320931"/>
          </a:xfrm>
        </p:spPr>
        <p:txBody>
          <a:bodyPr/>
          <a:lstStyle/>
          <a:p>
            <a:r>
              <a:rPr lang="en-US"/>
              <a:t>
              </a:t>
            </a:r>
          </a:p>
        </p:txBody>
      </p:sp>
      <p:sp>
        <p:nvSpPr>
          <p:cNvPr id="7" name="Slide Number Placeholder 6"/>
          <p:cNvSpPr>
            <a:spLocks noGrp="1"/>
          </p:cNvSpPr>
          <p:nvPr>
            <p:ph type="sldNum" sz="quarter" idx="12"/>
          </p:nvPr>
        </p:nvSpPr>
        <p:spPr/>
        <p:txBody>
          <a:bodyPr/>
          <a:lstStyle/>
          <a:p>
            <a:fld id="{B2DD6855-7EF7-4857-ABF2-A5F507730A45}" type="slidenum">
              <a:rPr lang="en-US" smtClean="0"/>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001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220FE6D-0859-4AD1-A736-9F8C546909BC}" type="datetimeFigureOut">
              <a:rPr lang="en-US" smtClean="0"/>
              <a:pPr/>
              <a:t>9/17/2025</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B2DD6855-7EF7-4857-ABF2-A5F507730A45}" type="slidenum">
              <a:rPr lang="en-US" smtClean="0"/>
              <a:pPr/>
              <a:t>‹#›</a:t>
            </a:fld>
            <a:endParaRPr lang="en-US"/>
          </a:p>
        </p:txBody>
      </p:sp>
    </p:spTree>
    <p:extLst>
      <p:ext uri="{BB962C8B-B14F-4D97-AF65-F5344CB8AC3E}">
        <p14:creationId xmlns:p14="http://schemas.microsoft.com/office/powerpoint/2010/main" val="28186784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hyperlink" Target="http://www.cobbk12.or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hkFpsILh3pc" TargetMode="External"/><Relationship Id="rId5" Type="http://schemas.openxmlformats.org/officeDocument/2006/relationships/hyperlink" Target="https://youtu.be/hkFpsILh3pc"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tcsg.edu/for-students/paying-for-college/" TargetMode="External"/><Relationship Id="rId7" Type="http://schemas.openxmlformats.org/officeDocument/2006/relationships/hyperlink" Target="https://linktr.ee/GAWorkForceDevInitiativ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gafutures.org/hope-state-aid-programs/hope-zell-miller-grants/hope-career-grant/" TargetMode="External"/><Relationship Id="rId4" Type="http://schemas.openxmlformats.org/officeDocument/2006/relationships/hyperlink" Target="https://tcsg.edu/free-tuitio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csg.edu/free-tuitio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usna.edu/" TargetMode="External"/><Relationship Id="rId13" Type="http://schemas.openxmlformats.org/officeDocument/2006/relationships/hyperlink" Target="http://www.marines.com/" TargetMode="External"/><Relationship Id="rId3" Type="http://schemas.openxmlformats.org/officeDocument/2006/relationships/hyperlink" Target="http://www.army.mil/" TargetMode="External"/><Relationship Id="rId7" Type="http://schemas.openxmlformats.org/officeDocument/2006/relationships/hyperlink" Target="http://www.navy.com/" TargetMode="External"/><Relationship Id="rId12" Type="http://schemas.openxmlformats.org/officeDocument/2006/relationships/hyperlink" Target="http://www.marines.mil/" TargetMode="External"/><Relationship Id="rId2" Type="http://schemas.openxmlformats.org/officeDocument/2006/relationships/notesSlide" Target="../notesSlides/notesSlide11.xml"/><Relationship Id="rId16" Type="http://schemas.openxmlformats.org/officeDocument/2006/relationships/hyperlink" Target="http://www.uscga.edu/" TargetMode="External"/><Relationship Id="rId1" Type="http://schemas.openxmlformats.org/officeDocument/2006/relationships/slideLayout" Target="../slideLayouts/slideLayout7.xml"/><Relationship Id="rId6" Type="http://schemas.openxmlformats.org/officeDocument/2006/relationships/hyperlink" Target="http://www.navy.mil/" TargetMode="External"/><Relationship Id="rId11" Type="http://schemas.openxmlformats.org/officeDocument/2006/relationships/hyperlink" Target="http://www.usafa.af.mil/" TargetMode="External"/><Relationship Id="rId5" Type="http://schemas.openxmlformats.org/officeDocument/2006/relationships/hyperlink" Target="http://www.westpoint.edu/" TargetMode="External"/><Relationship Id="rId15" Type="http://schemas.openxmlformats.org/officeDocument/2006/relationships/hyperlink" Target="http://www.gocoastguard.com/" TargetMode="External"/><Relationship Id="rId10" Type="http://schemas.openxmlformats.org/officeDocument/2006/relationships/hyperlink" Target="http://www.airforce.com/" TargetMode="External"/><Relationship Id="rId4" Type="http://schemas.openxmlformats.org/officeDocument/2006/relationships/hyperlink" Target="http://www.goarmy.com/" TargetMode="External"/><Relationship Id="rId9" Type="http://schemas.openxmlformats.org/officeDocument/2006/relationships/hyperlink" Target="http://www.af.mil/" TargetMode="External"/><Relationship Id="rId14" Type="http://schemas.openxmlformats.org/officeDocument/2006/relationships/hyperlink" Target="http://www.uscg.mi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hyperlink" Target="http://www.sat.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actstudent.org/"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xoy99Gmw7Hw?feature=oembed" TargetMode="Externa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hyperlink" Target="http://www.gafutures.or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www.gafutures.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afutures.or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afutures.org/"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dITFM8F_aVk?feature=oembed" TargetMode="External"/><Relationship Id="rId5" Type="http://schemas.openxmlformats.org/officeDocument/2006/relationships/image" Target="../media/image37.jpe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lue background&#10;&#10;AI-generated content may be incorrect.">
            <a:extLst>
              <a:ext uri="{FF2B5EF4-FFF2-40B4-BE49-F238E27FC236}">
                <a16:creationId xmlns:a16="http://schemas.microsoft.com/office/drawing/2014/main" id="{22AC6141-C473-9BCB-D57F-DB5B8F11A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108192"/>
          </a:xfrm>
          <a:prstGeom prst="rect">
            <a:avLst/>
          </a:prstGeom>
        </p:spPr>
      </p:pic>
    </p:spTree>
    <p:extLst>
      <p:ext uri="{BB962C8B-B14F-4D97-AF65-F5344CB8AC3E}">
        <p14:creationId xmlns:p14="http://schemas.microsoft.com/office/powerpoint/2010/main" val="99033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93556" y="15907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3200" b="1" cap="all">
                <a:solidFill>
                  <a:schemeClr val="tx2"/>
                </a:solidFill>
                <a:latin typeface="Roboto" panose="02000000000000000000" pitchFamily="2" charset="0"/>
                <a:ea typeface="Roboto" panose="02000000000000000000" pitchFamily="2" charset="0"/>
                <a:cs typeface="Roboto" panose="02000000000000000000" pitchFamily="2" charset="0"/>
              </a:rPr>
              <a:t>Graduation requirements &amp; options</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68549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A0113-0DC2-4E2C-8039-7F292EF23000}"/>
              </a:ext>
            </a:extLst>
          </p:cNvPr>
          <p:cNvSpPr>
            <a:spLocks noGrp="1"/>
          </p:cNvSpPr>
          <p:nvPr>
            <p:ph sz="half" idx="1"/>
          </p:nvPr>
        </p:nvSpPr>
        <p:spPr/>
        <p:txBody>
          <a:bodyPr>
            <a:normAutofit/>
          </a:bodyPr>
          <a:lstStyle/>
          <a:p>
            <a:pPr marL="0" indent="0" algn="l" rtl="0" eaLnBrk="1" fontAlgn="t" latinLnBrk="0" hangingPunct="1">
              <a:spcBef>
                <a:spcPts val="0"/>
              </a:spcBef>
              <a:spcAft>
                <a:spcPts val="0"/>
              </a:spcAft>
              <a:buNone/>
            </a:pPr>
            <a:endParaRPr lang="en-US" sz="1000" b="0" i="0" u="none" strike="noStrike">
              <a:effectLst/>
              <a:latin typeface="Roboto" panose="02000000000000000000" pitchFamily="2" charset="0"/>
              <a:ea typeface="Roboto" panose="02000000000000000000" pitchFamily="2" charset="0"/>
              <a:cs typeface="Roboto" panose="02000000000000000000" pitchFamily="2" charset="0"/>
            </a:endParaRPr>
          </a:p>
          <a:p>
            <a:pPr marL="0" indent="0" algn="l" rtl="0" eaLnBrk="1" fontAlgn="t" latinLnBrk="0" hangingPunct="1">
              <a:spcBef>
                <a:spcPts val="0"/>
              </a:spcBef>
              <a:spcAft>
                <a:spcPts val="0"/>
              </a:spcAft>
              <a:buNone/>
            </a:pPr>
            <a:endParaRPr lang="en-US" sz="1200" b="0" i="0" u="none" strike="noStrike" kern="1200">
              <a:effectLst/>
              <a:latin typeface="Roboto" panose="02000000000000000000" pitchFamily="2" charset="0"/>
              <a:ea typeface="Roboto" panose="02000000000000000000" pitchFamily="2" charset="0"/>
              <a:cs typeface="Roboto" panose="02000000000000000000" pitchFamily="2" charset="0"/>
            </a:endParaRPr>
          </a:p>
          <a:p>
            <a:pPr marL="0" algn="l" rtl="0" eaLnBrk="1" fontAlgn="t" latinLnBrk="0" hangingPunct="1">
              <a:spcBef>
                <a:spcPts val="0"/>
              </a:spcBef>
              <a:spcAft>
                <a:spcPts val="0"/>
              </a:spcAft>
            </a:pPr>
            <a:endParaRPr lang="en-US" sz="1800">
              <a:effectLst/>
              <a:latin typeface="Roboto" panose="02000000000000000000" pitchFamily="2" charset="0"/>
              <a:ea typeface="Roboto" panose="02000000000000000000" pitchFamily="2" charset="0"/>
              <a:cs typeface="Roboto" panose="02000000000000000000" pitchFamily="2" charset="0"/>
            </a:endParaRPr>
          </a:p>
          <a:p>
            <a:pPr marL="0" algn="l" rtl="0" eaLnBrk="1" fontAlgn="t" latinLnBrk="0" hangingPunct="1">
              <a:spcBef>
                <a:spcPts val="0"/>
              </a:spcBef>
              <a:spcAft>
                <a:spcPts val="0"/>
              </a:spcAft>
            </a:pPr>
            <a:endParaRPr lang="en-US" sz="1800" b="0" i="0" u="none" strike="noStrike">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a:latin typeface="Calibri"/>
              <a:cs typeface="Calibri"/>
            </a:endParaRPr>
          </a:p>
        </p:txBody>
      </p:sp>
      <p:graphicFrame>
        <p:nvGraphicFramePr>
          <p:cNvPr id="7" name="Content Placeholder 6">
            <a:extLst>
              <a:ext uri="{FF2B5EF4-FFF2-40B4-BE49-F238E27FC236}">
                <a16:creationId xmlns:a16="http://schemas.microsoft.com/office/drawing/2014/main" id="{C7AA9740-5D25-F48F-AF58-3430FE881FB0}"/>
              </a:ext>
            </a:extLst>
          </p:cNvPr>
          <p:cNvGraphicFramePr>
            <a:graphicFrameLocks noGrp="1"/>
          </p:cNvGraphicFramePr>
          <p:nvPr>
            <p:ph sz="half" idx="2"/>
            <p:extLst>
              <p:ext uri="{D42A27DB-BD31-4B8C-83A1-F6EECF244321}">
                <p14:modId xmlns:p14="http://schemas.microsoft.com/office/powerpoint/2010/main" val="275154437"/>
              </p:ext>
            </p:extLst>
          </p:nvPr>
        </p:nvGraphicFramePr>
        <p:xfrm>
          <a:off x="1433844" y="2057396"/>
          <a:ext cx="6477000" cy="360172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3303684660"/>
                    </a:ext>
                  </a:extLst>
                </a:gridCol>
                <a:gridCol w="3581400">
                  <a:extLst>
                    <a:ext uri="{9D8B030D-6E8A-4147-A177-3AD203B41FA5}">
                      <a16:colId xmlns:a16="http://schemas.microsoft.com/office/drawing/2014/main" val="1504923486"/>
                    </a:ext>
                  </a:extLst>
                </a:gridCol>
              </a:tblGrid>
              <a:tr h="370840">
                <a:tc>
                  <a:txBody>
                    <a:bodyPr/>
                    <a:lstStyle/>
                    <a:p>
                      <a:r>
                        <a:rPr lang="en-US">
                          <a:latin typeface="Roboto" panose="02000000000000000000" pitchFamily="2" charset="0"/>
                          <a:ea typeface="Roboto" panose="02000000000000000000" pitchFamily="2" charset="0"/>
                          <a:cs typeface="Roboto" panose="02000000000000000000" pitchFamily="2" charset="0"/>
                        </a:rPr>
                        <a:t>Area of Study</a:t>
                      </a:r>
                    </a:p>
                  </a:txBody>
                  <a:tcPr/>
                </a:tc>
                <a:tc>
                  <a:txBody>
                    <a:bodyPr/>
                    <a:lstStyle/>
                    <a:p>
                      <a:r>
                        <a:rPr lang="en-US">
                          <a:latin typeface="Roboto" panose="02000000000000000000" pitchFamily="2" charset="0"/>
                          <a:ea typeface="Roboto" panose="02000000000000000000" pitchFamily="2" charset="0"/>
                          <a:cs typeface="Roboto" panose="02000000000000000000" pitchFamily="2" charset="0"/>
                        </a:rPr>
                        <a:t>Required Credits</a:t>
                      </a:r>
                    </a:p>
                  </a:txBody>
                  <a:tcPr/>
                </a:tc>
                <a:extLst>
                  <a:ext uri="{0D108BD9-81ED-4DB2-BD59-A6C34878D82A}">
                    <a16:rowId xmlns:a16="http://schemas.microsoft.com/office/drawing/2014/main" val="2753003527"/>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English</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4 credits</a:t>
                      </a:r>
                      <a:endParaRPr lang="en-US"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2379898645"/>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Mathematics</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4 credits </a:t>
                      </a:r>
                      <a:r>
                        <a:rPr lang="en-US">
                          <a:latin typeface="Roboto" panose="02000000000000000000" pitchFamily="2" charset="0"/>
                          <a:ea typeface="Roboto" panose="02000000000000000000" pitchFamily="2" charset="0"/>
                          <a:cs typeface="Roboto" panose="02000000000000000000" pitchFamily="2" charset="0"/>
                        </a:rPr>
                        <a:t>(</a:t>
                      </a:r>
                      <a:r>
                        <a:rPr lang="en-US" err="1">
                          <a:latin typeface="Roboto" panose="02000000000000000000" pitchFamily="2" charset="0"/>
                          <a:ea typeface="Roboto" panose="02000000000000000000" pitchFamily="2" charset="0"/>
                          <a:cs typeface="Roboto" panose="02000000000000000000" pitchFamily="2" charset="0"/>
                        </a:rPr>
                        <a:t>Alg</a:t>
                      </a:r>
                      <a:r>
                        <a:rPr lang="en-US">
                          <a:latin typeface="Roboto" panose="02000000000000000000" pitchFamily="2" charset="0"/>
                          <a:ea typeface="Roboto" panose="02000000000000000000" pitchFamily="2" charset="0"/>
                          <a:cs typeface="Roboto" panose="02000000000000000000" pitchFamily="2" charset="0"/>
                        </a:rPr>
                        <a:t> 1, Geometry, Adv </a:t>
                      </a:r>
                      <a:r>
                        <a:rPr lang="en-US" err="1">
                          <a:latin typeface="Roboto" panose="02000000000000000000" pitchFamily="2" charset="0"/>
                          <a:ea typeface="Roboto" panose="02000000000000000000" pitchFamily="2" charset="0"/>
                          <a:cs typeface="Roboto" panose="02000000000000000000" pitchFamily="2" charset="0"/>
                        </a:rPr>
                        <a:t>Alg</a:t>
                      </a:r>
                      <a:r>
                        <a:rPr lang="en-US">
                          <a:latin typeface="Roboto" panose="02000000000000000000" pitchFamily="2" charset="0"/>
                          <a:ea typeface="Roboto" panose="02000000000000000000" pitchFamily="2" charset="0"/>
                          <a:cs typeface="Roboto" panose="02000000000000000000" pitchFamily="2" charset="0"/>
                        </a:rPr>
                        <a:t>)</a:t>
                      </a:r>
                    </a:p>
                  </a:txBody>
                  <a:tcPr/>
                </a:tc>
                <a:extLst>
                  <a:ext uri="{0D108BD9-81ED-4DB2-BD59-A6C34878D82A}">
                    <a16:rowId xmlns:a16="http://schemas.microsoft.com/office/drawing/2014/main" val="3850938541"/>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Science</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4 credits </a:t>
                      </a:r>
                      <a:r>
                        <a:rPr lang="en-US">
                          <a:latin typeface="Roboto" panose="02000000000000000000" pitchFamily="2" charset="0"/>
                          <a:ea typeface="Roboto" panose="02000000000000000000" pitchFamily="2" charset="0"/>
                          <a:cs typeface="Roboto" panose="02000000000000000000" pitchFamily="2" charset="0"/>
                        </a:rPr>
                        <a:t>(Biology, Physics/Physical Science, Chem/Earth/Env Sci)</a:t>
                      </a:r>
                    </a:p>
                  </a:txBody>
                  <a:tcPr/>
                </a:tc>
                <a:extLst>
                  <a:ext uri="{0D108BD9-81ED-4DB2-BD59-A6C34878D82A}">
                    <a16:rowId xmlns:a16="http://schemas.microsoft.com/office/drawing/2014/main" val="3207078403"/>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Social Studies</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3 credits </a:t>
                      </a:r>
                      <a:r>
                        <a:rPr lang="en-US">
                          <a:latin typeface="Roboto" panose="02000000000000000000" pitchFamily="2" charset="0"/>
                          <a:ea typeface="Roboto" panose="02000000000000000000" pitchFamily="2" charset="0"/>
                          <a:cs typeface="Roboto" panose="02000000000000000000" pitchFamily="2" charset="0"/>
                        </a:rPr>
                        <a:t>(World, U.S., Gov/Econ)</a:t>
                      </a:r>
                    </a:p>
                  </a:txBody>
                  <a:tcPr/>
                </a:tc>
                <a:extLst>
                  <a:ext uri="{0D108BD9-81ED-4DB2-BD59-A6C34878D82A}">
                    <a16:rowId xmlns:a16="http://schemas.microsoft.com/office/drawing/2014/main" val="252615349"/>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World Language/CTAE/Fine Art</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3 credits</a:t>
                      </a:r>
                    </a:p>
                  </a:txBody>
                  <a:tcPr/>
                </a:tc>
                <a:extLst>
                  <a:ext uri="{0D108BD9-81ED-4DB2-BD59-A6C34878D82A}">
                    <a16:rowId xmlns:a16="http://schemas.microsoft.com/office/drawing/2014/main" val="944722765"/>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Personal Fitness/Health (or 3 units of JROTC)</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1.0 credit</a:t>
                      </a:r>
                    </a:p>
                  </a:txBody>
                  <a:tcPr/>
                </a:tc>
                <a:extLst>
                  <a:ext uri="{0D108BD9-81ED-4DB2-BD59-A6C34878D82A}">
                    <a16:rowId xmlns:a16="http://schemas.microsoft.com/office/drawing/2014/main" val="3321227798"/>
                  </a:ext>
                </a:extLst>
              </a:tr>
              <a:tr h="370840">
                <a:tc>
                  <a:txBody>
                    <a:bodyPr/>
                    <a:lstStyle/>
                    <a:p>
                      <a:r>
                        <a:rPr lang="en-US">
                          <a:latin typeface="Roboto" panose="02000000000000000000" pitchFamily="2" charset="0"/>
                          <a:ea typeface="Roboto" panose="02000000000000000000" pitchFamily="2" charset="0"/>
                          <a:cs typeface="Roboto" panose="02000000000000000000" pitchFamily="2" charset="0"/>
                        </a:rPr>
                        <a:t>General Electives</a:t>
                      </a:r>
                    </a:p>
                  </a:txBody>
                  <a:tcPr/>
                </a:tc>
                <a:tc>
                  <a:txBody>
                    <a:bodyPr/>
                    <a:lstStyle/>
                    <a:p>
                      <a:r>
                        <a:rPr lang="en-US" b="1">
                          <a:latin typeface="Roboto" panose="02000000000000000000" pitchFamily="2" charset="0"/>
                          <a:ea typeface="Roboto" panose="02000000000000000000" pitchFamily="2" charset="0"/>
                          <a:cs typeface="Roboto" panose="02000000000000000000" pitchFamily="2" charset="0"/>
                        </a:rPr>
                        <a:t>4 credits</a:t>
                      </a:r>
                    </a:p>
                  </a:txBody>
                  <a:tcPr/>
                </a:tc>
                <a:extLst>
                  <a:ext uri="{0D108BD9-81ED-4DB2-BD59-A6C34878D82A}">
                    <a16:rowId xmlns:a16="http://schemas.microsoft.com/office/drawing/2014/main" val="2286442304"/>
                  </a:ext>
                </a:extLst>
              </a:tr>
              <a:tr h="370840">
                <a:tc>
                  <a:txBody>
                    <a:bodyPr/>
                    <a:lstStyle/>
                    <a:p>
                      <a:r>
                        <a:rPr lang="en-US" b="1">
                          <a:latin typeface="Roboto" panose="02000000000000000000" pitchFamily="2" charset="0"/>
                          <a:ea typeface="Roboto" panose="02000000000000000000" pitchFamily="2" charset="0"/>
                          <a:cs typeface="Roboto" panose="02000000000000000000" pitchFamily="2" charset="0"/>
                        </a:rPr>
                        <a:t>TOTAL CREDITS TO GRADUATE</a:t>
                      </a:r>
                    </a:p>
                  </a:txBody>
                  <a:tcPr/>
                </a:tc>
                <a:tc>
                  <a:txBody>
                    <a:bodyPr/>
                    <a:lstStyle/>
                    <a:p>
                      <a:r>
                        <a:rPr lang="en-US" sz="1800" b="1" u="sng" dirty="0">
                          <a:latin typeface="Roboto" panose="02000000000000000000" pitchFamily="2" charset="0"/>
                          <a:ea typeface="Roboto" panose="02000000000000000000" pitchFamily="2" charset="0"/>
                          <a:cs typeface="Roboto" panose="02000000000000000000" pitchFamily="2" charset="0"/>
                        </a:rPr>
                        <a:t>23</a:t>
                      </a:r>
                    </a:p>
                  </a:txBody>
                  <a:tcPr/>
                </a:tc>
                <a:extLst>
                  <a:ext uri="{0D108BD9-81ED-4DB2-BD59-A6C34878D82A}">
                    <a16:rowId xmlns:a16="http://schemas.microsoft.com/office/drawing/2014/main" val="1754943191"/>
                  </a:ext>
                </a:extLst>
              </a:tr>
            </a:tbl>
          </a:graphicData>
        </a:graphic>
      </p:graphicFrame>
      <p:sp>
        <p:nvSpPr>
          <p:cNvPr id="4" name="Title 1">
            <a:extLst>
              <a:ext uri="{FF2B5EF4-FFF2-40B4-BE49-F238E27FC236}">
                <a16:creationId xmlns:a16="http://schemas.microsoft.com/office/drawing/2014/main" id="{7C1E8529-4700-413F-80FB-527AD6C1A677}"/>
              </a:ext>
            </a:extLst>
          </p:cNvPr>
          <p:cNvSpPr txBox="1">
            <a:spLocks/>
          </p:cNvSpPr>
          <p:nvPr/>
        </p:nvSpPr>
        <p:spPr>
          <a:xfrm>
            <a:off x="1143000" y="542182"/>
            <a:ext cx="7162799"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a:latin typeface="Roboto" panose="02000000000000000000" pitchFamily="2" charset="0"/>
                <a:ea typeface="Roboto" panose="02000000000000000000" pitchFamily="2" charset="0"/>
                <a:cs typeface="Roboto" panose="02000000000000000000" pitchFamily="2" charset="0"/>
              </a:rPr>
              <a:t>Graduation requirements</a:t>
            </a:r>
          </a:p>
          <a:p>
            <a:pPr algn="ctr"/>
            <a:endParaRPr lang="en-US" b="1">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8A2E373D-9E94-EB61-300E-51702AA4A676}"/>
              </a:ext>
            </a:extLst>
          </p:cNvPr>
          <p:cNvSpPr txBox="1"/>
          <p:nvPr/>
        </p:nvSpPr>
        <p:spPr>
          <a:xfrm>
            <a:off x="416033" y="6119336"/>
            <a:ext cx="8306656" cy="738664"/>
          </a:xfrm>
          <a:prstGeom prst="rect">
            <a:avLst/>
          </a:prstGeom>
          <a:noFill/>
          <a:ln>
            <a:solidFill>
              <a:schemeClr val="accent1">
                <a:lumMod val="50000"/>
              </a:schemeClr>
            </a:solidFill>
          </a:ln>
        </p:spPr>
        <p:txBody>
          <a:bodyPr wrap="square">
            <a:spAutoFit/>
          </a:bodyPr>
          <a:lstStyle/>
          <a:p>
            <a:pPr algn="ctr" fontAlgn="auto">
              <a:spcBef>
                <a:spcPts val="0"/>
              </a:spcBef>
              <a:spcAft>
                <a:spcPts val="0"/>
              </a:spcAft>
              <a:defRPr/>
            </a:pP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Students planning to meet the requirements of a four-year college/university must complete a minimum of two units of the same World Language and complete Math above Advanced Algebra/Algebra II (</a:t>
            </a:r>
            <a:r>
              <a:rPr lang="en-US" sz="1400" b="1" err="1">
                <a:solidFill>
                  <a:schemeClr val="bg1"/>
                </a:solidFill>
                <a:latin typeface="Roboto" panose="02000000000000000000" pitchFamily="2" charset="0"/>
                <a:ea typeface="Roboto" panose="02000000000000000000" pitchFamily="2" charset="0"/>
                <a:cs typeface="Roboto" panose="02000000000000000000" pitchFamily="2" charset="0"/>
              </a:rPr>
              <a:t>FoA</a:t>
            </a: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 does not meet that requirement)</a:t>
            </a:r>
          </a:p>
        </p:txBody>
      </p:sp>
    </p:spTree>
    <p:extLst>
      <p:ext uri="{BB962C8B-B14F-4D97-AF65-F5344CB8AC3E}">
        <p14:creationId xmlns:p14="http://schemas.microsoft.com/office/powerpoint/2010/main" val="1073535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1E8529-4700-413F-80FB-527AD6C1A677}"/>
              </a:ext>
            </a:extLst>
          </p:cNvPr>
          <p:cNvSpPr txBox="1">
            <a:spLocks/>
          </p:cNvSpPr>
          <p:nvPr/>
        </p:nvSpPr>
        <p:spPr>
          <a:xfrm>
            <a:off x="1088684" y="804519"/>
            <a:ext cx="7202456" cy="104923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14400">
              <a:spcAft>
                <a:spcPts val="600"/>
              </a:spcAft>
            </a:pPr>
            <a:r>
              <a:rPr lang="en-US"/>
              <a:t>DUAL ENROLLMENT ACCELERATED CAREER DIPLOMA</a:t>
            </a:r>
          </a:p>
        </p:txBody>
      </p:sp>
      <p:graphicFrame>
        <p:nvGraphicFramePr>
          <p:cNvPr id="6" name="Content Placeholder 2">
            <a:extLst>
              <a:ext uri="{FF2B5EF4-FFF2-40B4-BE49-F238E27FC236}">
                <a16:creationId xmlns:a16="http://schemas.microsoft.com/office/drawing/2014/main" id="{3A82C4E9-F31A-D24B-9936-AECF5097803E}"/>
              </a:ext>
            </a:extLst>
          </p:cNvPr>
          <p:cNvGraphicFramePr>
            <a:graphicFrameLocks noGrp="1"/>
          </p:cNvGraphicFramePr>
          <p:nvPr>
            <p:ph idx="1"/>
            <p:extLst>
              <p:ext uri="{D42A27DB-BD31-4B8C-83A1-F6EECF244321}">
                <p14:modId xmlns:p14="http://schemas.microsoft.com/office/powerpoint/2010/main" val="878439389"/>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675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9AD7A1B-C8F9-4AE6-932F-16ACF550DC2A}"/>
              </a:ext>
            </a:extLst>
          </p:cNvPr>
          <p:cNvSpPr>
            <a:spLocks noGrp="1"/>
          </p:cNvSpPr>
          <p:nvPr>
            <p:ph type="title"/>
          </p:nvPr>
        </p:nvSpPr>
        <p:spPr>
          <a:xfrm>
            <a:off x="1088685" y="804520"/>
            <a:ext cx="4162766" cy="1049235"/>
          </a:xfrm>
        </p:spPr>
        <p:txBody>
          <a:bodyPr>
            <a:normAutofit/>
          </a:bodyPr>
          <a:lstStyle/>
          <a:p>
            <a:r>
              <a:rPr lang="en-US" sz="2000">
                <a:latin typeface="Roboto" panose="02000000000000000000" pitchFamily="2" charset="0"/>
                <a:ea typeface="Roboto" panose="02000000000000000000" pitchFamily="2" charset="0"/>
                <a:cs typeface="Roboto" panose="02000000000000000000" pitchFamily="2" charset="0"/>
              </a:rPr>
              <a:t>Dual enrollment accelerated career diploma high school requirements</a:t>
            </a:r>
          </a:p>
        </p:txBody>
      </p:sp>
      <p:sp>
        <p:nvSpPr>
          <p:cNvPr id="14" name="Rectangle 13">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C34FFB73-15A6-020B-6A20-53738671A21E}"/>
              </a:ext>
            </a:extLst>
          </p:cNvPr>
          <p:cNvSpPr>
            <a:spLocks noGrp="1"/>
          </p:cNvSpPr>
          <p:nvPr>
            <p:ph idx="1"/>
          </p:nvPr>
        </p:nvSpPr>
        <p:spPr>
          <a:xfrm>
            <a:off x="1088685" y="2015732"/>
            <a:ext cx="4162766" cy="3450613"/>
          </a:xfrm>
        </p:spPr>
        <p:txBody>
          <a:bodyPr>
            <a:normAutofit/>
          </a:bodyPr>
          <a:lstStyle/>
          <a:p>
            <a:pPr>
              <a:lnSpc>
                <a:spcPct val="110000"/>
              </a:lnSpc>
            </a:pPr>
            <a:r>
              <a:rPr lang="en-US" sz="1400">
                <a:latin typeface="Roboto" panose="02000000000000000000" pitchFamily="2" charset="0"/>
                <a:ea typeface="Roboto" panose="02000000000000000000" pitchFamily="2" charset="0"/>
                <a:cs typeface="Roboto" panose="02000000000000000000" pitchFamily="2" charset="0"/>
              </a:rPr>
              <a:t>American Literature and 1 additional English course</a:t>
            </a:r>
          </a:p>
          <a:p>
            <a:pPr>
              <a:lnSpc>
                <a:spcPct val="110000"/>
              </a:lnSpc>
            </a:pPr>
            <a:r>
              <a:rPr lang="en-US" sz="1400">
                <a:latin typeface="Roboto" panose="02000000000000000000" pitchFamily="2" charset="0"/>
                <a:ea typeface="Roboto" panose="02000000000000000000" pitchFamily="2" charset="0"/>
                <a:cs typeface="Roboto" panose="02000000000000000000" pitchFamily="2" charset="0"/>
              </a:rPr>
              <a:t>Algebra I and 1 additional Math course (Foundations of Algebra works!)</a:t>
            </a:r>
          </a:p>
          <a:p>
            <a:pPr>
              <a:lnSpc>
                <a:spcPct val="110000"/>
              </a:lnSpc>
            </a:pPr>
            <a:r>
              <a:rPr lang="en-US" sz="1400">
                <a:latin typeface="Roboto" panose="02000000000000000000" pitchFamily="2" charset="0"/>
                <a:ea typeface="Roboto" panose="02000000000000000000" pitchFamily="2" charset="0"/>
                <a:cs typeface="Roboto" panose="02000000000000000000" pitchFamily="2" charset="0"/>
              </a:rPr>
              <a:t>Biology and 1 additional Science course </a:t>
            </a:r>
          </a:p>
          <a:p>
            <a:pPr>
              <a:lnSpc>
                <a:spcPct val="110000"/>
              </a:lnSpc>
            </a:pPr>
            <a:r>
              <a:rPr lang="en-US" sz="1400">
                <a:latin typeface="Roboto" panose="02000000000000000000" pitchFamily="2" charset="0"/>
                <a:ea typeface="Roboto" panose="02000000000000000000" pitchFamily="2" charset="0"/>
                <a:cs typeface="Roboto" panose="02000000000000000000" pitchFamily="2" charset="0"/>
              </a:rPr>
              <a:t>Econ/Gov and United States History OR World History</a:t>
            </a:r>
          </a:p>
          <a:p>
            <a:pPr>
              <a:lnSpc>
                <a:spcPct val="110000"/>
              </a:lnSpc>
            </a:pPr>
            <a:r>
              <a:rPr lang="en-US" sz="1400">
                <a:latin typeface="Roboto" panose="02000000000000000000" pitchFamily="2" charset="0"/>
                <a:ea typeface="Roboto" panose="02000000000000000000" pitchFamily="2" charset="0"/>
                <a:cs typeface="Roboto" panose="02000000000000000000" pitchFamily="2" charset="0"/>
              </a:rPr>
              <a:t>Health and Personal Fitness</a:t>
            </a:r>
          </a:p>
          <a:p>
            <a:pPr>
              <a:lnSpc>
                <a:spcPct val="110000"/>
              </a:lnSpc>
            </a:pPr>
            <a:r>
              <a:rPr lang="en-US" sz="1400">
                <a:effectLst/>
                <a:latin typeface="Roboto" panose="02000000000000000000" pitchFamily="2" charset="0"/>
                <a:ea typeface="Roboto" panose="02000000000000000000" pitchFamily="2" charset="0"/>
                <a:cs typeface="Roboto" panose="02000000000000000000" pitchFamily="2" charset="0"/>
              </a:rPr>
              <a:t>Completion of two technical certificates, one technical diploma or an Associate’s Degree</a:t>
            </a:r>
            <a:endParaRPr lang="en-US" sz="1400" b="0" i="0" u="none" strike="noStrike">
              <a:effectLst/>
              <a:latin typeface="Roboto" panose="02000000000000000000" pitchFamily="2" charset="0"/>
              <a:ea typeface="Roboto" panose="02000000000000000000" pitchFamily="2" charset="0"/>
              <a:cs typeface="Roboto" panose="02000000000000000000" pitchFamily="2" charset="0"/>
            </a:endParaRPr>
          </a:p>
          <a:p>
            <a:pPr>
              <a:lnSpc>
                <a:spcPct val="110000"/>
              </a:lnSpc>
            </a:pPr>
            <a:endParaRPr lang="en-US" sz="1400" b="1"/>
          </a:p>
        </p:txBody>
      </p:sp>
      <p:grpSp>
        <p:nvGrpSpPr>
          <p:cNvPr id="16" name="Group 15">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63259" y="583365"/>
            <a:chExt cx="4074533" cy="5181928"/>
          </a:xfrm>
        </p:grpSpPr>
        <p:sp>
          <p:nvSpPr>
            <p:cNvPr id="17" name="Rectangle 16">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High angle view of a rolled paper, brown notebook, and black notepad on a wooden table">
            <a:extLst>
              <a:ext uri="{FF2B5EF4-FFF2-40B4-BE49-F238E27FC236}">
                <a16:creationId xmlns:a16="http://schemas.microsoft.com/office/drawing/2014/main" id="{28AC404C-2E85-F8CA-474E-9F246FB253C9}"/>
              </a:ext>
            </a:extLst>
          </p:cNvPr>
          <p:cNvPicPr>
            <a:picLocks noChangeAspect="1"/>
          </p:cNvPicPr>
          <p:nvPr/>
        </p:nvPicPr>
        <p:blipFill>
          <a:blip r:embed="rId2"/>
          <a:srcRect l="5785" r="57969"/>
          <a:stretch/>
        </p:blipFill>
        <p:spPr>
          <a:xfrm>
            <a:off x="6087279" y="1116345"/>
            <a:ext cx="2099328" cy="3866172"/>
          </a:xfrm>
          <a:prstGeom prst="rect">
            <a:avLst/>
          </a:prstGeom>
        </p:spPr>
      </p:pic>
      <p:pic>
        <p:nvPicPr>
          <p:cNvPr id="20" name="Picture 19">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695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8E1006-D63E-45CC-B6B8-09DC12D14E31}"/>
              </a:ext>
            </a:extLst>
          </p:cNvPr>
          <p:cNvSpPr>
            <a:spLocks noGrp="1"/>
          </p:cNvSpPr>
          <p:nvPr>
            <p:ph type="title"/>
          </p:nvPr>
        </p:nvSpPr>
        <p:spPr>
          <a:xfrm rot="16200000">
            <a:off x="-942934" y="4333818"/>
            <a:ext cx="3010384" cy="352109"/>
          </a:xfrm>
        </p:spPr>
        <p:txBody>
          <a:bodyPr>
            <a:normAutofit fontScale="90000"/>
          </a:bodyPr>
          <a:lstStyle/>
          <a:p>
            <a:r>
              <a:rPr lang="en-US"/>
              <a:t>Chatt Tech </a:t>
            </a:r>
            <a:br>
              <a:rPr lang="en-US"/>
            </a:br>
            <a:r>
              <a:rPr lang="en-US"/>
              <a:t>Accel Career Pathways</a:t>
            </a:r>
          </a:p>
        </p:txBody>
      </p:sp>
      <p:sp>
        <p:nvSpPr>
          <p:cNvPr id="6" name="Rectangle 5">
            <a:extLst>
              <a:ext uri="{FF2B5EF4-FFF2-40B4-BE49-F238E27FC236}">
                <a16:creationId xmlns:a16="http://schemas.microsoft.com/office/drawing/2014/main" id="{6D7E223C-EE1D-4FA7-BBB2-739039E51456}"/>
              </a:ext>
            </a:extLst>
          </p:cNvPr>
          <p:cNvSpPr/>
          <p:nvPr/>
        </p:nvSpPr>
        <p:spPr>
          <a:xfrm>
            <a:off x="6515100" y="2681187"/>
            <a:ext cx="2628900" cy="211577"/>
          </a:xfrm>
          <a:prstGeom prst="rect">
            <a:avLst/>
          </a:prstGeom>
          <a:solidFill>
            <a:srgbClr val="F3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Univers Light"/>
            </a:endParaRPr>
          </a:p>
        </p:txBody>
      </p:sp>
      <p:pic>
        <p:nvPicPr>
          <p:cNvPr id="8" name="Picture 7">
            <a:extLst>
              <a:ext uri="{FF2B5EF4-FFF2-40B4-BE49-F238E27FC236}">
                <a16:creationId xmlns:a16="http://schemas.microsoft.com/office/drawing/2014/main" id="{7813F3F0-14A0-4D76-9B3B-69C4BC76031F}"/>
              </a:ext>
            </a:extLst>
          </p:cNvPr>
          <p:cNvPicPr>
            <a:picLocks noChangeAspect="1"/>
          </p:cNvPicPr>
          <p:nvPr/>
        </p:nvPicPr>
        <p:blipFill>
          <a:blip r:embed="rId2"/>
          <a:srcRect l="866" r="866"/>
          <a:stretch/>
        </p:blipFill>
        <p:spPr>
          <a:xfrm>
            <a:off x="8513" y="381000"/>
            <a:ext cx="4563487" cy="6011517"/>
          </a:xfrm>
          <a:prstGeom prst="rect">
            <a:avLst/>
          </a:prstGeom>
        </p:spPr>
      </p:pic>
      <p:pic>
        <p:nvPicPr>
          <p:cNvPr id="9" name="Picture 8">
            <a:extLst>
              <a:ext uri="{FF2B5EF4-FFF2-40B4-BE49-F238E27FC236}">
                <a16:creationId xmlns:a16="http://schemas.microsoft.com/office/drawing/2014/main" id="{DFB3160D-0F0E-486A-8518-C04BD745BF0F}"/>
              </a:ext>
            </a:extLst>
          </p:cNvPr>
          <p:cNvPicPr>
            <a:picLocks noChangeAspect="1"/>
          </p:cNvPicPr>
          <p:nvPr/>
        </p:nvPicPr>
        <p:blipFill>
          <a:blip r:embed="rId3"/>
          <a:srcRect l="1716" r="1716"/>
          <a:stretch/>
        </p:blipFill>
        <p:spPr>
          <a:xfrm>
            <a:off x="4567574" y="385560"/>
            <a:ext cx="4563486" cy="6011517"/>
          </a:xfrm>
          <a:prstGeom prst="rect">
            <a:avLst/>
          </a:prstGeom>
        </p:spPr>
      </p:pic>
    </p:spTree>
    <p:extLst>
      <p:ext uri="{BB962C8B-B14F-4D97-AF65-F5344CB8AC3E}">
        <p14:creationId xmlns:p14="http://schemas.microsoft.com/office/powerpoint/2010/main" val="226418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93556" y="15907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5200" cap="all">
                <a:solidFill>
                  <a:schemeClr val="tx2"/>
                </a:solidFill>
                <a:latin typeface="Roboto" panose="02000000000000000000" pitchFamily="2" charset="0"/>
                <a:ea typeface="Roboto" panose="02000000000000000000" pitchFamily="2" charset="0"/>
                <a:cs typeface="Roboto" panose="02000000000000000000" pitchFamily="2" charset="0"/>
              </a:rPr>
              <a:t>DUAL ENROLLMENT</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3545640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57E6-CE3D-462D-B6DE-EF1657619688}"/>
              </a:ext>
            </a:extLst>
          </p:cNvPr>
          <p:cNvSpPr>
            <a:spLocks noGrp="1"/>
          </p:cNvSpPr>
          <p:nvPr>
            <p:ph type="title"/>
          </p:nvPr>
        </p:nvSpPr>
        <p:spPr/>
        <p:txBody>
          <a:bodyPr/>
          <a:lstStyle/>
          <a:p>
            <a:pPr algn="ctr"/>
            <a:r>
              <a:rPr lang="en-US">
                <a:latin typeface="Roboto" panose="02000000000000000000" pitchFamily="2" charset="0"/>
                <a:ea typeface="Roboto" panose="02000000000000000000" pitchFamily="2" charset="0"/>
                <a:cs typeface="Roboto" panose="02000000000000000000" pitchFamily="2" charset="0"/>
              </a:rPr>
              <a:t>Dual Enrollment (DE)</a:t>
            </a:r>
          </a:p>
        </p:txBody>
      </p:sp>
      <p:graphicFrame>
        <p:nvGraphicFramePr>
          <p:cNvPr id="6" name="Content Placeholder 2">
            <a:extLst>
              <a:ext uri="{FF2B5EF4-FFF2-40B4-BE49-F238E27FC236}">
                <a16:creationId xmlns:a16="http://schemas.microsoft.com/office/drawing/2014/main" id="{C5435509-457C-EFF5-E4B8-44DF663894CC}"/>
              </a:ext>
            </a:extLst>
          </p:cNvPr>
          <p:cNvGraphicFramePr>
            <a:graphicFrameLocks noGrp="1"/>
          </p:cNvGraphicFramePr>
          <p:nvPr>
            <p:ph sz="half" idx="1"/>
            <p:extLst>
              <p:ext uri="{D42A27DB-BD31-4B8C-83A1-F6EECF244321}">
                <p14:modId xmlns:p14="http://schemas.microsoft.com/office/powerpoint/2010/main" val="3376637812"/>
              </p:ext>
            </p:extLst>
          </p:nvPr>
        </p:nvGraphicFramePr>
        <p:xfrm>
          <a:off x="293914" y="1981200"/>
          <a:ext cx="4107497"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B31AE1B9-CBC8-4C42-87EE-8FE1B94CB1DE}"/>
              </a:ext>
            </a:extLst>
          </p:cNvPr>
          <p:cNvSpPr>
            <a:spLocks noGrp="1"/>
          </p:cNvSpPr>
          <p:nvPr>
            <p:ph sz="half" idx="2"/>
          </p:nvPr>
        </p:nvSpPr>
        <p:spPr>
          <a:xfrm>
            <a:off x="4572000" y="2007577"/>
            <a:ext cx="4107496" cy="3962400"/>
          </a:xfrm>
        </p:spPr>
        <p:txBody>
          <a:bodyPr>
            <a:normAutofit fontScale="70000" lnSpcReduction="20000"/>
          </a:bodyPr>
          <a:lstStyle/>
          <a:p>
            <a:r>
              <a:rPr lang="en-US" sz="2600">
                <a:latin typeface="Roboto" panose="02000000000000000000" pitchFamily="2" charset="0"/>
                <a:ea typeface="Roboto" panose="02000000000000000000" pitchFamily="2" charset="0"/>
                <a:cs typeface="Roboto" panose="02000000000000000000" pitchFamily="2" charset="0"/>
              </a:rPr>
              <a:t>DE students can take approved courses in: </a:t>
            </a:r>
            <a:r>
              <a:rPr lang="en-US" sz="2200">
                <a:latin typeface="Roboto" panose="02000000000000000000" pitchFamily="2" charset="0"/>
                <a:ea typeface="Roboto" panose="02000000000000000000" pitchFamily="2" charset="0"/>
                <a:cs typeface="Roboto" panose="02000000000000000000" pitchFamily="2" charset="0"/>
              </a:rPr>
              <a:t>English, math, science, social studies, or world/foreign languages AND/OR Career Tech (CTAE) classes.</a:t>
            </a:r>
          </a:p>
          <a:p>
            <a:r>
              <a:rPr lang="en-US" sz="2600">
                <a:latin typeface="Roboto" panose="02000000000000000000" pitchFamily="2" charset="0"/>
                <a:ea typeface="Roboto" panose="02000000000000000000" pitchFamily="2" charset="0"/>
                <a:cs typeface="Roboto" panose="02000000000000000000" pitchFamily="2" charset="0"/>
              </a:rPr>
              <a:t>The goal of Dual Enrollment is to increase college access and completion and prepare students to enter the workforce with the skills they need to succeed. </a:t>
            </a:r>
          </a:p>
          <a:p>
            <a:r>
              <a:rPr lang="en-US" sz="2600">
                <a:latin typeface="Roboto" panose="02000000000000000000" pitchFamily="2" charset="0"/>
                <a:ea typeface="Roboto" panose="02000000000000000000" pitchFamily="2" charset="0"/>
                <a:cs typeface="Roboto" panose="02000000000000000000" pitchFamily="2" charset="0"/>
              </a:rPr>
              <a:t> If you’re interested in Dual Enrollment, make an appointment with your assigned counselor</a:t>
            </a:r>
            <a:r>
              <a:rPr lang="en-US" sz="2600"/>
              <a:t>.</a:t>
            </a:r>
          </a:p>
        </p:txBody>
      </p:sp>
    </p:spTree>
    <p:extLst>
      <p:ext uri="{BB962C8B-B14F-4D97-AF65-F5344CB8AC3E}">
        <p14:creationId xmlns:p14="http://schemas.microsoft.com/office/powerpoint/2010/main" val="3591014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6D17-E8F8-A4B6-8B57-1A74CE2DAF55}"/>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Interested in dual enrollment?</a:t>
            </a:r>
          </a:p>
        </p:txBody>
      </p:sp>
      <p:sp>
        <p:nvSpPr>
          <p:cNvPr id="3" name="Content Placeholder 2">
            <a:extLst>
              <a:ext uri="{FF2B5EF4-FFF2-40B4-BE49-F238E27FC236}">
                <a16:creationId xmlns:a16="http://schemas.microsoft.com/office/drawing/2014/main" id="{23743841-C907-2A7E-51DA-E650FD472CBF}"/>
              </a:ext>
            </a:extLst>
          </p:cNvPr>
          <p:cNvSpPr>
            <a:spLocks noGrp="1"/>
          </p:cNvSpPr>
          <p:nvPr>
            <p:ph sz="half" idx="1"/>
          </p:nvPr>
        </p:nvSpPr>
        <p:spPr>
          <a:xfrm>
            <a:off x="1443491" y="2013936"/>
            <a:ext cx="3125652" cy="3929664"/>
          </a:xfrm>
        </p:spPr>
        <p:txBody>
          <a:bodyPr>
            <a:normAutofit fontScale="47500" lnSpcReduction="20000"/>
          </a:bodyPr>
          <a:lstStyle/>
          <a:p>
            <a:pPr>
              <a:lnSpc>
                <a:spcPct val="110000"/>
              </a:lnSpc>
            </a:pPr>
            <a:r>
              <a:rPr lang="en-US" sz="2500">
                <a:latin typeface="Roboto" panose="02000000000000000000" pitchFamily="2" charset="0"/>
                <a:ea typeface="Roboto" panose="02000000000000000000" pitchFamily="2" charset="0"/>
                <a:cs typeface="Roboto" panose="02000000000000000000" pitchFamily="2" charset="0"/>
              </a:rPr>
              <a:t>Contact your counselor to determine the process for scheduling a meeting to determine DE classes, complete paperwork, and inquire about deadlines set forth by your high school</a:t>
            </a:r>
          </a:p>
          <a:p>
            <a:pPr>
              <a:lnSpc>
                <a:spcPct val="110000"/>
              </a:lnSpc>
            </a:pPr>
            <a:r>
              <a:rPr lang="en-US" sz="2500">
                <a:latin typeface="Roboto" panose="02000000000000000000" pitchFamily="2" charset="0"/>
                <a:ea typeface="Roboto" panose="02000000000000000000" pitchFamily="2" charset="0"/>
                <a:cs typeface="Roboto" panose="02000000000000000000" pitchFamily="2" charset="0"/>
              </a:rPr>
              <a:t>Research your DE college’s admissions requirements and deadlines</a:t>
            </a:r>
          </a:p>
          <a:p>
            <a:pPr>
              <a:lnSpc>
                <a:spcPct val="110000"/>
              </a:lnSpc>
            </a:pPr>
            <a:r>
              <a:rPr lang="en-US" sz="2500">
                <a:latin typeface="Roboto" panose="02000000000000000000" pitchFamily="2" charset="0"/>
                <a:ea typeface="Roboto" panose="02000000000000000000" pitchFamily="2" charset="0"/>
                <a:cs typeface="Roboto" panose="02000000000000000000" pitchFamily="2" charset="0"/>
              </a:rPr>
              <a:t>Apply to the college:</a:t>
            </a:r>
          </a:p>
          <a:p>
            <a:pPr lvl="1">
              <a:lnSpc>
                <a:spcPct val="110000"/>
              </a:lnSpc>
            </a:pPr>
            <a:r>
              <a:rPr lang="en-US" sz="2500">
                <a:latin typeface="Roboto" panose="02000000000000000000" pitchFamily="2" charset="0"/>
                <a:ea typeface="Roboto" panose="02000000000000000000" pitchFamily="2" charset="0"/>
                <a:cs typeface="Roboto" panose="02000000000000000000" pitchFamily="2" charset="0"/>
              </a:rPr>
              <a:t>Submit SAT/ACT/Accuplacer scores (take these ASAP!)</a:t>
            </a:r>
          </a:p>
          <a:p>
            <a:pPr marL="457200" lvl="1" indent="0">
              <a:lnSpc>
                <a:spcPct val="110000"/>
              </a:lnSpc>
              <a:buNone/>
            </a:pPr>
            <a:endParaRPr lang="en-US" sz="2500">
              <a:latin typeface="Roboto" panose="02000000000000000000" pitchFamily="2" charset="0"/>
              <a:ea typeface="Roboto" panose="02000000000000000000" pitchFamily="2" charset="0"/>
              <a:cs typeface="Roboto" panose="02000000000000000000" pitchFamily="2" charset="0"/>
            </a:endParaRPr>
          </a:p>
          <a:p>
            <a:pPr lvl="1">
              <a:lnSpc>
                <a:spcPct val="110000"/>
              </a:lnSpc>
            </a:pPr>
            <a:r>
              <a:rPr lang="en-US" sz="2500">
                <a:latin typeface="Roboto" panose="02000000000000000000" pitchFamily="2" charset="0"/>
                <a:ea typeface="Roboto" panose="02000000000000000000" pitchFamily="2" charset="0"/>
                <a:cs typeface="Roboto" panose="02000000000000000000" pitchFamily="2" charset="0"/>
              </a:rPr>
              <a:t>Request official transcript from School Counseling office</a:t>
            </a:r>
          </a:p>
          <a:p>
            <a:pPr marL="457200" lvl="1" indent="0">
              <a:lnSpc>
                <a:spcPct val="110000"/>
              </a:lnSpc>
              <a:buNone/>
            </a:pPr>
            <a:endParaRPr lang="en-US" sz="2500">
              <a:latin typeface="Roboto" panose="02000000000000000000" pitchFamily="2" charset="0"/>
              <a:ea typeface="Roboto" panose="02000000000000000000" pitchFamily="2" charset="0"/>
              <a:cs typeface="Roboto" panose="02000000000000000000" pitchFamily="2" charset="0"/>
            </a:endParaRPr>
          </a:p>
          <a:p>
            <a:pPr>
              <a:lnSpc>
                <a:spcPct val="110000"/>
              </a:lnSpc>
            </a:pPr>
            <a:r>
              <a:rPr lang="en-US" sz="2500">
                <a:latin typeface="Roboto" panose="02000000000000000000" pitchFamily="2" charset="0"/>
                <a:ea typeface="Roboto" panose="02000000000000000000" pitchFamily="2" charset="0"/>
                <a:cs typeface="Roboto" panose="02000000000000000000" pitchFamily="2" charset="0"/>
              </a:rPr>
              <a:t>Attend the scheduled meeting with your DE counselor to make final decisions about DE classes and submission of required documents</a:t>
            </a:r>
          </a:p>
          <a:p>
            <a:endParaRPr lang="en-US"/>
          </a:p>
        </p:txBody>
      </p:sp>
      <p:sp>
        <p:nvSpPr>
          <p:cNvPr id="4" name="Content Placeholder 3">
            <a:extLst>
              <a:ext uri="{FF2B5EF4-FFF2-40B4-BE49-F238E27FC236}">
                <a16:creationId xmlns:a16="http://schemas.microsoft.com/office/drawing/2014/main" id="{E2880A8C-50AE-C190-31DF-0C042B99E9C2}"/>
              </a:ext>
            </a:extLst>
          </p:cNvPr>
          <p:cNvSpPr>
            <a:spLocks noGrp="1"/>
          </p:cNvSpPr>
          <p:nvPr>
            <p:ph sz="half" idx="2"/>
          </p:nvPr>
        </p:nvSpPr>
        <p:spPr>
          <a:xfrm>
            <a:off x="4889182" y="2013936"/>
            <a:ext cx="3264218" cy="3929664"/>
          </a:xfrm>
        </p:spPr>
        <p:txBody>
          <a:bodyPr>
            <a:normAutofit fontScale="47500" lnSpcReduction="20000"/>
          </a:bodyPr>
          <a:lstStyle/>
          <a:p>
            <a:pPr marL="0" indent="0">
              <a:buNone/>
            </a:pPr>
            <a:r>
              <a:rPr lang="en-US" sz="2500">
                <a:latin typeface="Roboto" panose="02000000000000000000" pitchFamily="2" charset="0"/>
                <a:ea typeface="Roboto" panose="02000000000000000000" pitchFamily="2" charset="0"/>
                <a:cs typeface="Roboto" panose="02000000000000000000" pitchFamily="2" charset="0"/>
              </a:rPr>
              <a:t>Just a few things to consider:</a:t>
            </a:r>
          </a:p>
          <a:p>
            <a:r>
              <a:rPr lang="en-US" sz="2500">
                <a:latin typeface="Roboto" panose="02000000000000000000" pitchFamily="2" charset="0"/>
                <a:ea typeface="Roboto" panose="02000000000000000000" pitchFamily="2" charset="0"/>
                <a:cs typeface="Roboto" panose="02000000000000000000" pitchFamily="2" charset="0"/>
              </a:rPr>
              <a:t>Full-time or part-time participation</a:t>
            </a:r>
          </a:p>
          <a:p>
            <a:r>
              <a:rPr lang="en-US" sz="2500">
                <a:latin typeface="Roboto" panose="02000000000000000000" pitchFamily="2" charset="0"/>
                <a:ea typeface="Roboto" panose="02000000000000000000" pitchFamily="2" charset="0"/>
                <a:cs typeface="Roboto" panose="02000000000000000000" pitchFamily="2" charset="0"/>
              </a:rPr>
              <a:t>Whether your future college will accept transfer credits </a:t>
            </a:r>
          </a:p>
          <a:p>
            <a:r>
              <a:rPr lang="en-US" sz="2500">
                <a:latin typeface="Roboto" panose="02000000000000000000" pitchFamily="2" charset="0"/>
                <a:ea typeface="Roboto" panose="02000000000000000000" pitchFamily="2" charset="0"/>
                <a:cs typeface="Roboto" panose="02000000000000000000" pitchFamily="2" charset="0"/>
              </a:rPr>
              <a:t>How your future college might compare DE vs. AP</a:t>
            </a:r>
          </a:p>
          <a:p>
            <a:r>
              <a:rPr lang="en-US" sz="2500">
                <a:latin typeface="Roboto" panose="02000000000000000000" pitchFamily="2" charset="0"/>
                <a:ea typeface="Roboto" panose="02000000000000000000" pitchFamily="2" charset="0"/>
                <a:cs typeface="Roboto" panose="02000000000000000000" pitchFamily="2" charset="0"/>
              </a:rPr>
              <a:t>Are you ready for college level classes?</a:t>
            </a:r>
          </a:p>
          <a:p>
            <a:r>
              <a:rPr lang="en-US" sz="2500">
                <a:latin typeface="Roboto" panose="02000000000000000000" pitchFamily="2" charset="0"/>
                <a:ea typeface="Roboto" panose="02000000000000000000" pitchFamily="2" charset="0"/>
                <a:cs typeface="Roboto" panose="02000000000000000000" pitchFamily="2" charset="0"/>
              </a:rPr>
              <a:t>Transportation and parking</a:t>
            </a:r>
          </a:p>
          <a:p>
            <a:r>
              <a:rPr lang="en-US" sz="2500">
                <a:latin typeface="Roboto" panose="02000000000000000000" pitchFamily="2" charset="0"/>
                <a:ea typeface="Roboto" panose="02000000000000000000" pitchFamily="2" charset="0"/>
                <a:cs typeface="Roboto" panose="02000000000000000000" pitchFamily="2" charset="0"/>
              </a:rPr>
              <a:t>Potential schedule complications, both in-school and extracurricular (especially for part-time participation)</a:t>
            </a:r>
          </a:p>
          <a:p>
            <a:r>
              <a:rPr lang="en-US" sz="2500">
                <a:latin typeface="Roboto" panose="02000000000000000000" pitchFamily="2" charset="0"/>
                <a:ea typeface="Roboto" panose="02000000000000000000" pitchFamily="2" charset="0"/>
                <a:cs typeface="Roboto" panose="02000000000000000000" pitchFamily="2" charset="0"/>
              </a:rPr>
              <a:t>Cobb County and college calendars are different — exam dates, spring/fall/winter breaks will be different</a:t>
            </a:r>
          </a:p>
          <a:p>
            <a:endParaRPr lang="en-US"/>
          </a:p>
        </p:txBody>
      </p:sp>
    </p:spTree>
    <p:extLst>
      <p:ext uri="{BB962C8B-B14F-4D97-AF65-F5344CB8AC3E}">
        <p14:creationId xmlns:p14="http://schemas.microsoft.com/office/powerpoint/2010/main" val="134299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93556" y="15907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4400" cap="all">
                <a:solidFill>
                  <a:schemeClr val="tx2"/>
                </a:solidFill>
                <a:latin typeface="Roboto" panose="02000000000000000000" pitchFamily="2" charset="0"/>
                <a:ea typeface="Roboto" panose="02000000000000000000" pitchFamily="2" charset="0"/>
                <a:cs typeface="Roboto" panose="02000000000000000000" pitchFamily="2" charset="0"/>
              </a:rPr>
              <a:t>Post-secondary options</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234013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E740-DFAE-4D6B-981C-2CC193454861}"/>
              </a:ext>
            </a:extLst>
          </p:cNvPr>
          <p:cNvSpPr>
            <a:spLocks noGrp="1"/>
          </p:cNvSpPr>
          <p:nvPr>
            <p:ph type="title"/>
          </p:nvPr>
        </p:nvSpPr>
        <p:spPr>
          <a:xfrm>
            <a:off x="1088684" y="804519"/>
            <a:ext cx="7202456" cy="104923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What do I need to know?</a:t>
            </a:r>
          </a:p>
        </p:txBody>
      </p:sp>
      <p:sp>
        <p:nvSpPr>
          <p:cNvPr id="3" name="Content Placeholder 2">
            <a:extLst>
              <a:ext uri="{FF2B5EF4-FFF2-40B4-BE49-F238E27FC236}">
                <a16:creationId xmlns:a16="http://schemas.microsoft.com/office/drawing/2014/main" id="{F93DE274-88F4-4C1A-8DFB-450E452224BE}"/>
              </a:ext>
            </a:extLst>
          </p:cNvPr>
          <p:cNvSpPr>
            <a:spLocks noGrp="1"/>
          </p:cNvSpPr>
          <p:nvPr>
            <p:ph idx="1"/>
          </p:nvPr>
        </p:nvSpPr>
        <p:spPr>
          <a:xfrm>
            <a:off x="1088684" y="2015734"/>
            <a:ext cx="4646838" cy="3450613"/>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What is my path after high school?</a:t>
            </a:r>
          </a:p>
          <a:p>
            <a:r>
              <a:rPr lang="en-US">
                <a:latin typeface="Roboto" panose="02000000000000000000" pitchFamily="2" charset="0"/>
                <a:ea typeface="Roboto" panose="02000000000000000000" pitchFamily="2" charset="0"/>
                <a:cs typeface="Roboto" panose="02000000000000000000" pitchFamily="2" charset="0"/>
              </a:rPr>
              <a:t>What are the requirements to get there?</a:t>
            </a:r>
          </a:p>
          <a:p>
            <a:r>
              <a:rPr lang="en-US">
                <a:latin typeface="Roboto" panose="02000000000000000000" pitchFamily="2" charset="0"/>
                <a:ea typeface="Roboto" panose="02000000000000000000" pitchFamily="2" charset="0"/>
                <a:cs typeface="Roboto" panose="02000000000000000000" pitchFamily="2" charset="0"/>
              </a:rPr>
              <a:t>What tests should I take?</a:t>
            </a:r>
          </a:p>
          <a:p>
            <a:r>
              <a:rPr lang="en-US">
                <a:latin typeface="Roboto" panose="02000000000000000000" pitchFamily="2" charset="0"/>
                <a:ea typeface="Roboto" panose="02000000000000000000" pitchFamily="2" charset="0"/>
                <a:cs typeface="Roboto" panose="02000000000000000000" pitchFamily="2" charset="0"/>
              </a:rPr>
              <a:t>How do I pay for it?</a:t>
            </a:r>
          </a:p>
        </p:txBody>
      </p:sp>
      <p:pic>
        <p:nvPicPr>
          <p:cNvPr id="7" name="Graphic 6" descr="Classroom">
            <a:extLst>
              <a:ext uri="{FF2B5EF4-FFF2-40B4-BE49-F238E27FC236}">
                <a16:creationId xmlns:a16="http://schemas.microsoft.com/office/drawing/2014/main" id="{5BD53ADB-53B7-C30D-45D4-114BEAAA94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567" y="2643754"/>
            <a:ext cx="2194573" cy="2194573"/>
          </a:xfrm>
          <a:prstGeom prst="rect">
            <a:avLst/>
          </a:prstGeom>
        </p:spPr>
      </p:pic>
    </p:spTree>
    <p:extLst>
      <p:ext uri="{BB962C8B-B14F-4D97-AF65-F5344CB8AC3E}">
        <p14:creationId xmlns:p14="http://schemas.microsoft.com/office/powerpoint/2010/main" val="360722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CD2E01A-26A3-4D25-81EF-C2555BF93FCB}"/>
              </a:ext>
            </a:extLst>
          </p:cNvPr>
          <p:cNvSpPr txBox="1">
            <a:spLocks/>
          </p:cNvSpPr>
          <p:nvPr/>
        </p:nvSpPr>
        <p:spPr>
          <a:xfrm>
            <a:off x="0" y="381000"/>
            <a:ext cx="9143999" cy="609600"/>
          </a:xfrm>
          <a:prstGeom prst="rect">
            <a:avLst/>
          </a:prstGeom>
        </p:spPr>
        <p:txBody>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a:t>While you are waiting</a:t>
            </a:r>
          </a:p>
        </p:txBody>
      </p:sp>
      <p:cxnSp>
        <p:nvCxnSpPr>
          <p:cNvPr id="4" name="Straight Connector 3">
            <a:extLst>
              <a:ext uri="{FF2B5EF4-FFF2-40B4-BE49-F238E27FC236}">
                <a16:creationId xmlns:a16="http://schemas.microsoft.com/office/drawing/2014/main" id="{B95516E2-7132-4336-A100-B2C0E114C1FC}"/>
              </a:ext>
            </a:extLst>
          </p:cNvPr>
          <p:cNvCxnSpPr/>
          <p:nvPr/>
        </p:nvCxnSpPr>
        <p:spPr>
          <a:xfrm>
            <a:off x="1443491" y="990600"/>
            <a:ext cx="6571343"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FF5050A-1108-4424-A606-B79EC8DCD0C5}"/>
              </a:ext>
            </a:extLst>
          </p:cNvPr>
          <p:cNvSpPr txBox="1">
            <a:spLocks/>
          </p:cNvSpPr>
          <p:nvPr/>
        </p:nvSpPr>
        <p:spPr>
          <a:xfrm>
            <a:off x="114299" y="1143000"/>
            <a:ext cx="9143999" cy="5157640"/>
          </a:xfrm>
          <a:prstGeom prst="rect">
            <a:avLst/>
          </a:prstGeom>
        </p:spPr>
        <p:txBody>
          <a:bodyPr lIns="91440" tIns="45720" rIns="91440" bIns="4572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0000"/>
              </a:lnSpc>
              <a:spcBef>
                <a:spcPts val="0"/>
              </a:spcBef>
              <a:buFont typeface="Arial" panose="020B0604020202020204" pitchFamily="34" charset="0"/>
              <a:buNone/>
            </a:pPr>
            <a:r>
              <a:rPr lang="en-US" sz="2400" b="1" u="sng" dirty="0"/>
              <a:t>Please turn on your computers and go to </a:t>
            </a:r>
            <a:r>
              <a:rPr lang="en-US" sz="2400" b="1" u="sng" dirty="0">
                <a:hlinkClick r:id="rId2"/>
              </a:rPr>
              <a:t>www.cobbk12.org</a:t>
            </a:r>
            <a:endParaRPr lang="en-US" sz="2400" b="1" u="sng" dirty="0"/>
          </a:p>
          <a:p>
            <a:pPr marL="0" indent="0">
              <a:buNone/>
            </a:pPr>
            <a:endParaRPr lang="en-US" sz="100" b="1" u="sng" dirty="0"/>
          </a:p>
          <a:p>
            <a:pPr marL="0" indent="0">
              <a:spcBef>
                <a:spcPts val="600"/>
              </a:spcBef>
              <a:buFont typeface="Arial" panose="020B0604020202020204" pitchFamily="34" charset="0"/>
              <a:buNone/>
            </a:pPr>
            <a:r>
              <a:rPr lang="en-US" sz="2400" b="1" u="sng" dirty="0"/>
              <a:t>Inside your folder, you will find:</a:t>
            </a:r>
          </a:p>
          <a:p>
            <a:pPr>
              <a:lnSpc>
                <a:spcPct val="100000"/>
              </a:lnSpc>
              <a:spcBef>
                <a:spcPts val="0"/>
              </a:spcBef>
            </a:pPr>
            <a:r>
              <a:rPr lang="en-US" sz="2200" dirty="0"/>
              <a:t>Your Individual Graduation Plan</a:t>
            </a:r>
          </a:p>
          <a:p>
            <a:pPr>
              <a:lnSpc>
                <a:spcPct val="100000"/>
              </a:lnSpc>
              <a:spcBef>
                <a:spcPts val="0"/>
              </a:spcBef>
            </a:pPr>
            <a:r>
              <a:rPr lang="en-US" sz="2200" dirty="0"/>
              <a:t>Your HOPE GPA </a:t>
            </a:r>
          </a:p>
          <a:p>
            <a:pPr>
              <a:lnSpc>
                <a:spcPct val="100000"/>
              </a:lnSpc>
              <a:spcBef>
                <a:spcPts val="0"/>
              </a:spcBef>
            </a:pPr>
            <a:r>
              <a:rPr lang="en-US" sz="2200" dirty="0"/>
              <a:t>QR code for access to the PowerPoint and the links</a:t>
            </a:r>
          </a:p>
          <a:p>
            <a:pPr>
              <a:lnSpc>
                <a:spcPct val="100000"/>
              </a:lnSpc>
              <a:spcBef>
                <a:spcPts val="0"/>
              </a:spcBef>
            </a:pPr>
            <a:endParaRPr lang="en-US" sz="2200" dirty="0"/>
          </a:p>
          <a:p>
            <a:pPr>
              <a:lnSpc>
                <a:spcPct val="100000"/>
              </a:lnSpc>
              <a:spcBef>
                <a:spcPts val="0"/>
              </a:spcBef>
            </a:pPr>
            <a:endParaRPr lang="en-US" sz="2200" dirty="0"/>
          </a:p>
        </p:txBody>
      </p:sp>
    </p:spTree>
    <p:extLst>
      <p:ext uri="{BB962C8B-B14F-4D97-AF65-F5344CB8AC3E}">
        <p14:creationId xmlns:p14="http://schemas.microsoft.com/office/powerpoint/2010/main" val="201370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26BC-EB80-4504-B3D7-2DB0AE7436D6}"/>
              </a:ext>
            </a:extLst>
          </p:cNvPr>
          <p:cNvSpPr>
            <a:spLocks noGrp="1"/>
          </p:cNvSpPr>
          <p:nvPr>
            <p:ph type="title"/>
          </p:nvPr>
        </p:nvSpPr>
        <p:spPr>
          <a:xfrm>
            <a:off x="1088684" y="804519"/>
            <a:ext cx="7202456" cy="104923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Post-secondary options</a:t>
            </a:r>
            <a:r>
              <a:rPr lang="en-US"/>
              <a:t>	</a:t>
            </a:r>
          </a:p>
        </p:txBody>
      </p:sp>
      <p:sp>
        <p:nvSpPr>
          <p:cNvPr id="3" name="Content Placeholder 2">
            <a:extLst>
              <a:ext uri="{FF2B5EF4-FFF2-40B4-BE49-F238E27FC236}">
                <a16:creationId xmlns:a16="http://schemas.microsoft.com/office/drawing/2014/main" id="{8FF74B72-E118-4FA9-9BE5-7A898DD5343E}"/>
              </a:ext>
            </a:extLst>
          </p:cNvPr>
          <p:cNvSpPr>
            <a:spLocks noGrp="1"/>
          </p:cNvSpPr>
          <p:nvPr>
            <p:ph idx="1"/>
          </p:nvPr>
        </p:nvSpPr>
        <p:spPr>
          <a:xfrm>
            <a:off x="1088684" y="2015734"/>
            <a:ext cx="4646838" cy="3450613"/>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Apprenticeships and Job Training</a:t>
            </a:r>
          </a:p>
          <a:p>
            <a:r>
              <a:rPr lang="en-US">
                <a:latin typeface="Roboto" panose="02000000000000000000" pitchFamily="2" charset="0"/>
                <a:ea typeface="Roboto" panose="02000000000000000000" pitchFamily="2" charset="0"/>
                <a:cs typeface="Roboto" panose="02000000000000000000" pitchFamily="2" charset="0"/>
              </a:rPr>
              <a:t>Military</a:t>
            </a:r>
          </a:p>
          <a:p>
            <a:r>
              <a:rPr lang="en-US">
                <a:latin typeface="Roboto" panose="02000000000000000000" pitchFamily="2" charset="0"/>
                <a:ea typeface="Roboto" panose="02000000000000000000" pitchFamily="2" charset="0"/>
                <a:cs typeface="Roboto" panose="02000000000000000000" pitchFamily="2" charset="0"/>
              </a:rPr>
              <a:t>Specialty School</a:t>
            </a:r>
          </a:p>
          <a:p>
            <a:r>
              <a:rPr lang="en-US">
                <a:latin typeface="Roboto" panose="02000000000000000000" pitchFamily="2" charset="0"/>
                <a:ea typeface="Roboto" panose="02000000000000000000" pitchFamily="2" charset="0"/>
                <a:cs typeface="Roboto" panose="02000000000000000000" pitchFamily="2" charset="0"/>
              </a:rPr>
              <a:t>2-Year and/or Technical College</a:t>
            </a:r>
          </a:p>
          <a:p>
            <a:r>
              <a:rPr lang="en-US">
                <a:latin typeface="Roboto" panose="02000000000000000000" pitchFamily="2" charset="0"/>
                <a:ea typeface="Roboto" panose="02000000000000000000" pitchFamily="2" charset="0"/>
                <a:cs typeface="Roboto" panose="02000000000000000000" pitchFamily="2" charset="0"/>
              </a:rPr>
              <a:t>4-Year College/University</a:t>
            </a:r>
          </a:p>
          <a:p>
            <a:r>
              <a:rPr lang="en-US">
                <a:latin typeface="Roboto" panose="02000000000000000000" pitchFamily="2" charset="0"/>
                <a:ea typeface="Roboto" panose="02000000000000000000" pitchFamily="2" charset="0"/>
                <a:cs typeface="Roboto" panose="02000000000000000000" pitchFamily="2" charset="0"/>
              </a:rPr>
              <a:t>Other?</a:t>
            </a:r>
          </a:p>
        </p:txBody>
      </p:sp>
      <p:pic>
        <p:nvPicPr>
          <p:cNvPr id="7" name="Graphic 6" descr="Diploma Roll">
            <a:extLst>
              <a:ext uri="{FF2B5EF4-FFF2-40B4-BE49-F238E27FC236}">
                <a16:creationId xmlns:a16="http://schemas.microsoft.com/office/drawing/2014/main" id="{8C4460FE-F75F-3BB5-E484-A51227840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567" y="2643754"/>
            <a:ext cx="2194573" cy="2194573"/>
          </a:xfrm>
          <a:prstGeom prst="rect">
            <a:avLst/>
          </a:prstGeom>
        </p:spPr>
      </p:pic>
    </p:spTree>
    <p:extLst>
      <p:ext uri="{BB962C8B-B14F-4D97-AF65-F5344CB8AC3E}">
        <p14:creationId xmlns:p14="http://schemas.microsoft.com/office/powerpoint/2010/main" val="348826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8960" name="Rectangle 38959">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961" name="Picture 38960">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962" name="Straight Connector 38961">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8963" name="Straight Connector 38962">
            <a:extLst>
              <a:ext uri="{FF2B5EF4-FFF2-40B4-BE49-F238E27FC236}">
                <a16:creationId xmlns:a16="http://schemas.microsoft.com/office/drawing/2014/main" id="{96CBE46D-48EF-44FC-B9DA-C9F3FD4FF1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Rectangle 2"/>
          <p:cNvSpPr txBox="1">
            <a:spLocks noChangeArrowheads="1"/>
          </p:cNvSpPr>
          <p:nvPr/>
        </p:nvSpPr>
        <p:spPr>
          <a:xfrm>
            <a:off x="1088684" y="804519"/>
            <a:ext cx="7202456" cy="10492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fontAlgn="auto">
              <a:lnSpc>
                <a:spcPct val="90000"/>
              </a:lnSpc>
              <a:spcAft>
                <a:spcPts val="600"/>
              </a:spcAft>
            </a:pPr>
            <a:r>
              <a:rPr lang="en-US" altLang="en-US">
                <a:latin typeface="Roboto" panose="02000000000000000000" pitchFamily="2" charset="0"/>
                <a:ea typeface="Roboto" panose="02000000000000000000" pitchFamily="2" charset="0"/>
                <a:cs typeface="Roboto" panose="02000000000000000000" pitchFamily="2" charset="0"/>
              </a:rPr>
              <a:t>Trades and Apprenticeships</a:t>
            </a:r>
          </a:p>
        </p:txBody>
      </p:sp>
      <p:sp>
        <p:nvSpPr>
          <p:cNvPr id="3" name="TextBox 2"/>
          <p:cNvSpPr txBox="1"/>
          <p:nvPr/>
        </p:nvSpPr>
        <p:spPr>
          <a:xfrm>
            <a:off x="1088684" y="2015734"/>
            <a:ext cx="3119137" cy="3450613"/>
          </a:xfrm>
          <a:prstGeom prst="rect">
            <a:avLst/>
          </a:prstGeom>
        </p:spPr>
        <p:txBody>
          <a:bodyPr vert="horz" lIns="91440" tIns="45720" rIns="91440" bIns="45720" rtlCol="0" anchor="t">
            <a:normAutofit lnSpcReduction="10000"/>
          </a:bodyPr>
          <a:lstStyle/>
          <a:p>
            <a:pPr marL="274320" indent="-228600" defTabSz="914400" fontAlgn="auto">
              <a:lnSpc>
                <a:spcPct val="110000"/>
              </a:lnSpc>
              <a:spcAft>
                <a:spcPts val="600"/>
              </a:spcAft>
              <a:buClr>
                <a:schemeClr val="accent1"/>
              </a:buClr>
              <a:buSzPct val="100000"/>
              <a:buFont typeface="Arial" panose="020B0604020202020204" pitchFamily="34" charset="0"/>
              <a:buChar char="•"/>
              <a:defRPr/>
            </a:pPr>
            <a:r>
              <a:rPr lang="en-US" sz="1400">
                <a:latin typeface="Roboto" panose="02000000000000000000" pitchFamily="2" charset="0"/>
                <a:ea typeface="Roboto" panose="02000000000000000000" pitchFamily="2" charset="0"/>
                <a:cs typeface="Roboto" panose="02000000000000000000" pitchFamily="2" charset="0"/>
              </a:rPr>
              <a:t>Occupations such as skilled construction work are considered trades or crafts. </a:t>
            </a:r>
          </a:p>
          <a:p>
            <a:pPr marL="274320" indent="-228600" defTabSz="914400" fontAlgn="auto">
              <a:lnSpc>
                <a:spcPct val="110000"/>
              </a:lnSpc>
              <a:spcAft>
                <a:spcPts val="600"/>
              </a:spcAft>
              <a:buClr>
                <a:schemeClr val="accent1"/>
              </a:buClr>
              <a:buSzPct val="100000"/>
              <a:buFont typeface="Arial" panose="020B0604020202020204" pitchFamily="34" charset="0"/>
              <a:buChar char="•"/>
              <a:defRPr/>
            </a:pPr>
            <a:endParaRPr lang="en-US" sz="1400">
              <a:latin typeface="Roboto" panose="02000000000000000000" pitchFamily="2" charset="0"/>
              <a:ea typeface="Roboto" panose="02000000000000000000" pitchFamily="2" charset="0"/>
              <a:cs typeface="Roboto" panose="02000000000000000000" pitchFamily="2" charset="0"/>
            </a:endParaRPr>
          </a:p>
          <a:p>
            <a:pPr marL="274320" indent="-228600" defTabSz="914400" fontAlgn="auto">
              <a:lnSpc>
                <a:spcPct val="110000"/>
              </a:lnSpc>
              <a:spcAft>
                <a:spcPts val="600"/>
              </a:spcAft>
              <a:buClr>
                <a:schemeClr val="accent1"/>
              </a:buClr>
              <a:buSzPct val="100000"/>
              <a:buFont typeface="Arial" panose="020B0604020202020204" pitchFamily="34" charset="0"/>
              <a:buChar char="•"/>
              <a:defRPr/>
            </a:pPr>
            <a:r>
              <a:rPr lang="en-US" sz="1400">
                <a:latin typeface="Roboto" panose="02000000000000000000" pitchFamily="2" charset="0"/>
                <a:ea typeface="Roboto" panose="02000000000000000000" pitchFamily="2" charset="0"/>
                <a:cs typeface="Roboto" panose="02000000000000000000" pitchFamily="2" charset="0"/>
              </a:rPr>
              <a:t>The completion of an apprenticeship is generally associated with skilled labor. Training lasts 1 - 5 years, and provide on-the-job training, often paid.  These kinds of programs can lead to secure and well-paying jobs. Additional education and training can provide high levels of advancement and increased salaries.</a:t>
            </a:r>
          </a:p>
        </p:txBody>
      </p:sp>
      <p:grpSp>
        <p:nvGrpSpPr>
          <p:cNvPr id="38964" name="Group 38963">
            <a:extLst>
              <a:ext uri="{FF2B5EF4-FFF2-40B4-BE49-F238E27FC236}">
                <a16:creationId xmlns:a16="http://schemas.microsoft.com/office/drawing/2014/main" id="{624AD20D-418F-45FA-A88A-6180369614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367" y="2012810"/>
            <a:ext cx="3711494" cy="3453535"/>
            <a:chOff x="7807230" y="2012810"/>
            <a:chExt cx="3251252" cy="3459865"/>
          </a:xfrm>
        </p:grpSpPr>
        <p:sp>
          <p:nvSpPr>
            <p:cNvPr id="38929" name="Rectangle 38928">
              <a:extLst>
                <a:ext uri="{FF2B5EF4-FFF2-40B4-BE49-F238E27FC236}">
                  <a16:creationId xmlns:a16="http://schemas.microsoft.com/office/drawing/2014/main" id="{E257DF07-68F3-4D12-BC1B-146535520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65" name="Rectangle 38964">
              <a:extLst>
                <a:ext uri="{FF2B5EF4-FFF2-40B4-BE49-F238E27FC236}">
                  <a16:creationId xmlns:a16="http://schemas.microsoft.com/office/drawing/2014/main" id="{DED1B27F-4E42-49F5-A88C-4ED677451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915" name="Picture 3" descr="C:\Documents and Settings\skm14282\Local Settings\Temporary Internet Files\Content.IE5\KCZE1X0C\MP90040928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594" b="3"/>
          <a:stretch/>
        </p:blipFill>
        <p:spPr bwMode="auto">
          <a:xfrm>
            <a:off x="4707943" y="2190710"/>
            <a:ext cx="1317986" cy="31078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209" r="2" b="2"/>
          <a:stretch/>
        </p:blipFill>
        <p:spPr>
          <a:xfrm>
            <a:off x="6148722" y="2190710"/>
            <a:ext cx="2016901" cy="1471645"/>
          </a:xfrm>
          <a:prstGeom prst="rect">
            <a:avLst/>
          </a:prstGeom>
        </p:spPr>
      </p:pic>
      <p:pic>
        <p:nvPicPr>
          <p:cNvPr id="8" name="Picture 2" descr="C:\Documents and Settings\skm14282\Local Settings\Temporary Internet Files\Content.IE5\7D7MSYSD\MP90018494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700" r="13693" b="-5"/>
          <a:stretch/>
        </p:blipFill>
        <p:spPr bwMode="auto">
          <a:xfrm>
            <a:off x="6148723" y="3824977"/>
            <a:ext cx="948443" cy="1474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1516" r="35688" b="-1"/>
          <a:stretch/>
        </p:blipFill>
        <p:spPr>
          <a:xfrm>
            <a:off x="7217180" y="3824977"/>
            <a:ext cx="948443" cy="1474805"/>
          </a:xfrm>
          <a:prstGeom prst="rect">
            <a:avLst/>
          </a:prstGeom>
        </p:spPr>
      </p:pic>
    </p:spTree>
    <p:extLst>
      <p:ext uri="{BB962C8B-B14F-4D97-AF65-F5344CB8AC3E}">
        <p14:creationId xmlns:p14="http://schemas.microsoft.com/office/powerpoint/2010/main" val="410916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A1409-667B-4911-BB53-54B08A3DB705}"/>
              </a:ext>
            </a:extLst>
          </p:cNvPr>
          <p:cNvPicPr>
            <a:picLocks noChangeAspect="1"/>
          </p:cNvPicPr>
          <p:nvPr/>
        </p:nvPicPr>
        <p:blipFill>
          <a:blip r:embed="rId2"/>
          <a:stretch>
            <a:fillRect/>
          </a:stretch>
        </p:blipFill>
        <p:spPr>
          <a:xfrm>
            <a:off x="2465649" y="1135797"/>
            <a:ext cx="4212701" cy="4731603"/>
          </a:xfrm>
          <a:prstGeom prst="rect">
            <a:avLst/>
          </a:prstGeom>
        </p:spPr>
      </p:pic>
      <p:sp>
        <p:nvSpPr>
          <p:cNvPr id="3" name="TextBox 2">
            <a:extLst>
              <a:ext uri="{FF2B5EF4-FFF2-40B4-BE49-F238E27FC236}">
                <a16:creationId xmlns:a16="http://schemas.microsoft.com/office/drawing/2014/main" id="{CCCFD731-266E-488D-BD2B-013941F6C586}"/>
              </a:ext>
            </a:extLst>
          </p:cNvPr>
          <p:cNvSpPr txBox="1"/>
          <p:nvPr/>
        </p:nvSpPr>
        <p:spPr>
          <a:xfrm>
            <a:off x="1904999" y="159603"/>
            <a:ext cx="5334000" cy="830997"/>
          </a:xfrm>
          <a:prstGeom prst="rect">
            <a:avLst/>
          </a:prstGeom>
          <a:noFill/>
        </p:spPr>
        <p:txBody>
          <a:bodyPr wrap="square" rtlCol="0">
            <a:spAutoFit/>
          </a:bodyPr>
          <a:lstStyle/>
          <a:p>
            <a:pPr algn="ctr"/>
            <a:r>
              <a:rPr lang="en-US" sz="4800">
                <a:latin typeface="Roboto" panose="02000000000000000000" pitchFamily="2" charset="0"/>
                <a:ea typeface="Roboto" panose="02000000000000000000" pitchFamily="2" charset="0"/>
                <a:cs typeface="Roboto" panose="02000000000000000000" pitchFamily="2" charset="0"/>
              </a:rPr>
              <a:t>Trade Examples</a:t>
            </a:r>
          </a:p>
        </p:txBody>
      </p:sp>
      <p:pic>
        <p:nvPicPr>
          <p:cNvPr id="4" name="Picture 3">
            <a:extLst>
              <a:ext uri="{FF2B5EF4-FFF2-40B4-BE49-F238E27FC236}">
                <a16:creationId xmlns:a16="http://schemas.microsoft.com/office/drawing/2014/main" id="{F4F536B0-75D6-4316-BED7-BE3620273FE8}"/>
              </a:ext>
            </a:extLst>
          </p:cNvPr>
          <p:cNvPicPr>
            <a:picLocks noChangeAspect="1"/>
          </p:cNvPicPr>
          <p:nvPr/>
        </p:nvPicPr>
        <p:blipFill>
          <a:blip r:embed="rId3"/>
          <a:stretch>
            <a:fillRect/>
          </a:stretch>
        </p:blipFill>
        <p:spPr>
          <a:xfrm>
            <a:off x="71628" y="1478697"/>
            <a:ext cx="2284610" cy="149320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B7BB38-2B8B-4933-8789-338A9A1E42DB}"/>
              </a:ext>
            </a:extLst>
          </p:cNvPr>
          <p:cNvPicPr>
            <a:picLocks noChangeAspect="1"/>
          </p:cNvPicPr>
          <p:nvPr/>
        </p:nvPicPr>
        <p:blipFill>
          <a:blip r:embed="rId4"/>
          <a:stretch>
            <a:fillRect/>
          </a:stretch>
        </p:blipFill>
        <p:spPr>
          <a:xfrm>
            <a:off x="6763516" y="4000499"/>
            <a:ext cx="2240279" cy="1143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E8DEF9F-78B3-467D-B76F-0A4BB5392E38}"/>
              </a:ext>
            </a:extLst>
          </p:cNvPr>
          <p:cNvPicPr>
            <a:picLocks noChangeAspect="1"/>
          </p:cNvPicPr>
          <p:nvPr/>
        </p:nvPicPr>
        <p:blipFill>
          <a:blip r:embed="rId5"/>
          <a:stretch>
            <a:fillRect/>
          </a:stretch>
        </p:blipFill>
        <p:spPr>
          <a:xfrm>
            <a:off x="6876050" y="1478697"/>
            <a:ext cx="2026921" cy="14478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3DCD9FF-AAC2-4EE9-BA1C-CD14DD71B6C1}"/>
              </a:ext>
            </a:extLst>
          </p:cNvPr>
          <p:cNvPicPr>
            <a:picLocks noChangeAspect="1"/>
          </p:cNvPicPr>
          <p:nvPr/>
        </p:nvPicPr>
        <p:blipFill>
          <a:blip r:embed="rId6"/>
          <a:stretch>
            <a:fillRect/>
          </a:stretch>
        </p:blipFill>
        <p:spPr>
          <a:xfrm>
            <a:off x="160431" y="3886094"/>
            <a:ext cx="2079810" cy="1295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9802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71C2-B1E7-486D-9399-13C7612AC61F}"/>
              </a:ext>
            </a:extLst>
          </p:cNvPr>
          <p:cNvSpPr>
            <a:spLocks noGrp="1"/>
          </p:cNvSpPr>
          <p:nvPr>
            <p:ph type="title"/>
          </p:nvPr>
        </p:nvSpPr>
        <p:spPr>
          <a:xfrm>
            <a:off x="1088684" y="804519"/>
            <a:ext cx="7202456" cy="104923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Apprenticeships &amp; Workforce</a:t>
            </a:r>
          </a:p>
        </p:txBody>
      </p:sp>
      <p:sp>
        <p:nvSpPr>
          <p:cNvPr id="3" name="Content Placeholder 2">
            <a:extLst>
              <a:ext uri="{FF2B5EF4-FFF2-40B4-BE49-F238E27FC236}">
                <a16:creationId xmlns:a16="http://schemas.microsoft.com/office/drawing/2014/main" id="{79E62305-3CC7-468F-B44F-98DCABFA7850}"/>
              </a:ext>
            </a:extLst>
          </p:cNvPr>
          <p:cNvSpPr>
            <a:spLocks noGrp="1"/>
          </p:cNvSpPr>
          <p:nvPr>
            <p:ph idx="1"/>
          </p:nvPr>
        </p:nvSpPr>
        <p:spPr>
          <a:xfrm>
            <a:off x="1088685" y="2015734"/>
            <a:ext cx="3127002" cy="3450613"/>
          </a:xfrm>
        </p:spPr>
        <p:txBody>
          <a:bodyPr>
            <a:normAutofit/>
          </a:bodyPr>
          <a:lstStyle/>
          <a:p>
            <a:pPr marL="285750" indent="-285750">
              <a:lnSpc>
                <a:spcPct val="110000"/>
              </a:lnSpc>
              <a:spcBef>
                <a:spcPts val="0"/>
              </a:spcBef>
              <a:spcAft>
                <a:spcPts val="600"/>
              </a:spcAft>
            </a:pPr>
            <a:r>
              <a:rPr lang="en-US" sz="1700">
                <a:latin typeface="Roboto" panose="02000000000000000000" pitchFamily="2" charset="0"/>
                <a:ea typeface="Roboto" panose="02000000000000000000" pitchFamily="2" charset="0"/>
                <a:cs typeface="Roboto" panose="02000000000000000000" pitchFamily="2" charset="0"/>
              </a:rPr>
              <a:t>On-the-job training </a:t>
            </a:r>
          </a:p>
          <a:p>
            <a:pPr>
              <a:lnSpc>
                <a:spcPct val="110000"/>
              </a:lnSpc>
              <a:spcBef>
                <a:spcPts val="0"/>
              </a:spcBef>
              <a:spcAft>
                <a:spcPts val="600"/>
              </a:spcAft>
            </a:pPr>
            <a:endParaRPr lang="en-US" sz="1700">
              <a:latin typeface="Roboto" panose="02000000000000000000" pitchFamily="2" charset="0"/>
              <a:ea typeface="Roboto" panose="02000000000000000000" pitchFamily="2" charset="0"/>
              <a:cs typeface="Roboto" panose="02000000000000000000" pitchFamily="2" charset="0"/>
            </a:endParaRPr>
          </a:p>
          <a:p>
            <a:pPr marL="285750" indent="-285750">
              <a:lnSpc>
                <a:spcPct val="110000"/>
              </a:lnSpc>
              <a:spcBef>
                <a:spcPts val="0"/>
              </a:spcBef>
              <a:spcAft>
                <a:spcPts val="600"/>
              </a:spcAft>
            </a:pPr>
            <a:r>
              <a:rPr lang="en-US" sz="1700">
                <a:latin typeface="Roboto" panose="02000000000000000000" pitchFamily="2" charset="0"/>
                <a:ea typeface="Roboto" panose="02000000000000000000" pitchFamily="2" charset="0"/>
                <a:cs typeface="Roboto" panose="02000000000000000000" pitchFamily="2" charset="0"/>
              </a:rPr>
              <a:t>Provided by employer</a:t>
            </a:r>
          </a:p>
          <a:p>
            <a:pPr>
              <a:lnSpc>
                <a:spcPct val="110000"/>
              </a:lnSpc>
              <a:spcBef>
                <a:spcPts val="0"/>
              </a:spcBef>
              <a:spcAft>
                <a:spcPts val="600"/>
              </a:spcAft>
            </a:pPr>
            <a:endParaRPr lang="en-US" sz="1700">
              <a:latin typeface="Roboto" panose="02000000000000000000" pitchFamily="2" charset="0"/>
              <a:ea typeface="Roboto" panose="02000000000000000000" pitchFamily="2" charset="0"/>
              <a:cs typeface="Roboto" panose="02000000000000000000" pitchFamily="2" charset="0"/>
            </a:endParaRPr>
          </a:p>
          <a:p>
            <a:pPr marL="285750" indent="-285750">
              <a:lnSpc>
                <a:spcPct val="110000"/>
              </a:lnSpc>
              <a:spcBef>
                <a:spcPts val="0"/>
              </a:spcBef>
              <a:spcAft>
                <a:spcPts val="600"/>
              </a:spcAft>
            </a:pPr>
            <a:r>
              <a:rPr lang="en-US" sz="1700">
                <a:latin typeface="Roboto" panose="02000000000000000000" pitchFamily="2" charset="0"/>
                <a:ea typeface="Roboto" panose="02000000000000000000" pitchFamily="2" charset="0"/>
                <a:cs typeface="Roboto" panose="02000000000000000000" pitchFamily="2" charset="0"/>
              </a:rPr>
              <a:t>Related to skilled labor and training for actual jobs</a:t>
            </a:r>
          </a:p>
          <a:p>
            <a:pPr>
              <a:lnSpc>
                <a:spcPct val="110000"/>
              </a:lnSpc>
              <a:spcBef>
                <a:spcPts val="0"/>
              </a:spcBef>
              <a:spcAft>
                <a:spcPts val="600"/>
              </a:spcAft>
            </a:pPr>
            <a:endParaRPr lang="en-US" sz="1700">
              <a:latin typeface="Roboto" panose="02000000000000000000" pitchFamily="2" charset="0"/>
              <a:ea typeface="Roboto" panose="02000000000000000000" pitchFamily="2" charset="0"/>
              <a:cs typeface="Roboto" panose="02000000000000000000" pitchFamily="2" charset="0"/>
            </a:endParaRPr>
          </a:p>
          <a:p>
            <a:pPr marL="285750" indent="-285750">
              <a:lnSpc>
                <a:spcPct val="110000"/>
              </a:lnSpc>
              <a:spcBef>
                <a:spcPts val="0"/>
              </a:spcBef>
              <a:spcAft>
                <a:spcPts val="600"/>
              </a:spcAft>
            </a:pPr>
            <a:r>
              <a:rPr lang="en-US" sz="1700">
                <a:latin typeface="Roboto" panose="02000000000000000000" pitchFamily="2" charset="0"/>
                <a:ea typeface="Roboto" panose="02000000000000000000" pitchFamily="2" charset="0"/>
                <a:cs typeface="Roboto" panose="02000000000000000000" pitchFamily="2" charset="0"/>
              </a:rPr>
              <a:t>Can lead to higher-paying secure jobs</a:t>
            </a:r>
            <a:endParaRPr lang="en-US" sz="1700"/>
          </a:p>
        </p:txBody>
      </p:sp>
      <p:grpSp>
        <p:nvGrpSpPr>
          <p:cNvPr id="12" name="Group 11">
            <a:extLst>
              <a:ext uri="{FF2B5EF4-FFF2-40B4-BE49-F238E27FC236}">
                <a16:creationId xmlns:a16="http://schemas.microsoft.com/office/drawing/2014/main" id="{DB219FE7-4EE5-4F5F-9208-078398CFA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0808" y="2012810"/>
            <a:ext cx="3723054" cy="3459865"/>
            <a:chOff x="6080282" y="2123762"/>
            <a:chExt cx="4964072" cy="3481923"/>
          </a:xfrm>
        </p:grpSpPr>
        <p:sp>
          <p:nvSpPr>
            <p:cNvPr id="13" name="Rectangle 12">
              <a:extLst>
                <a:ext uri="{FF2B5EF4-FFF2-40B4-BE49-F238E27FC236}">
                  <a16:creationId xmlns:a16="http://schemas.microsoft.com/office/drawing/2014/main" id="{CA0FBC4E-8B05-48CD-B20A-93F08EBA5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282" y="2123762"/>
              <a:ext cx="4964072" cy="3481923"/>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82A669-0686-45AE-BEBC-BC7C124B9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9189" y="2294169"/>
              <a:ext cx="4631437" cy="3149963"/>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AB45B3BE-1E17-46BE-B46F-4A64499FD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282" y="2346729"/>
            <a:ext cx="3227989" cy="2800824"/>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3">
            <a:extLst>
              <a:ext uri="{FF2B5EF4-FFF2-40B4-BE49-F238E27FC236}">
                <a16:creationId xmlns:a16="http://schemas.microsoft.com/office/drawing/2014/main" id="{1C6CA59E-36B0-4A76-96C2-CEF97AA9DB7A}"/>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5066051" y="2491733"/>
            <a:ext cx="1168178" cy="1168178"/>
          </a:xfrm>
          <a:prstGeom prst="rect">
            <a:avLst/>
          </a:prstGeom>
        </p:spPr>
      </p:pic>
      <p:pic>
        <p:nvPicPr>
          <p:cNvPr id="6" name="Picture Placeholder 15">
            <a:extLst>
              <a:ext uri="{FF2B5EF4-FFF2-40B4-BE49-F238E27FC236}">
                <a16:creationId xmlns:a16="http://schemas.microsoft.com/office/drawing/2014/main" id="{F9556398-D6A9-4DEE-A229-954C8688CB5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491586" y="2543498"/>
            <a:ext cx="1436037" cy="1064647"/>
          </a:xfrm>
          <a:prstGeom prst="rect">
            <a:avLst/>
          </a:prstGeom>
        </p:spPr>
      </p:pic>
      <p:pic>
        <p:nvPicPr>
          <p:cNvPr id="4" name="Picture Placeholder 11">
            <a:extLst>
              <a:ext uri="{FF2B5EF4-FFF2-40B4-BE49-F238E27FC236}">
                <a16:creationId xmlns:a16="http://schemas.microsoft.com/office/drawing/2014/main" id="{6C75862B-6920-41E1-909A-DB6C920C1222}"/>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5085854" y="3818967"/>
            <a:ext cx="1128571" cy="1173714"/>
          </a:xfrm>
          <a:prstGeom prst="rect">
            <a:avLst/>
          </a:prstGeom>
        </p:spPr>
      </p:pic>
      <p:pic>
        <p:nvPicPr>
          <p:cNvPr id="7" name="Picture 6" descr="A picture containing font, logo, symbol, graphics&#10;&#10;Description automatically generated">
            <a:extLst>
              <a:ext uri="{FF2B5EF4-FFF2-40B4-BE49-F238E27FC236}">
                <a16:creationId xmlns:a16="http://schemas.microsoft.com/office/drawing/2014/main" id="{CBEDAD43-2724-491F-8E1D-B48300453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586" y="3942854"/>
            <a:ext cx="1436037" cy="925939"/>
          </a:xfrm>
          <a:prstGeom prst="rect">
            <a:avLst/>
          </a:prstGeom>
        </p:spPr>
      </p:pic>
    </p:spTree>
    <p:extLst>
      <p:ext uri="{BB962C8B-B14F-4D97-AF65-F5344CB8AC3E}">
        <p14:creationId xmlns:p14="http://schemas.microsoft.com/office/powerpoint/2010/main" val="396538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kFpsILh3pc"/>
          <p:cNvPicPr>
            <a:picLocks noRot="1" noChangeAspect="1"/>
          </p:cNvPicPr>
          <p:nvPr>
            <a:videoFile r:link="rId1"/>
          </p:nvPr>
        </p:nvPicPr>
        <p:blipFill>
          <a:blip r:embed="rId4"/>
          <a:stretch>
            <a:fillRect/>
          </a:stretch>
        </p:blipFill>
        <p:spPr>
          <a:xfrm>
            <a:off x="170001" y="152400"/>
            <a:ext cx="8805333" cy="5715000"/>
          </a:xfrm>
          <a:prstGeom prst="rect">
            <a:avLst/>
          </a:prstGeom>
        </p:spPr>
      </p:pic>
      <p:sp>
        <p:nvSpPr>
          <p:cNvPr id="5" name="Rectangle 4"/>
          <p:cNvSpPr/>
          <p:nvPr/>
        </p:nvSpPr>
        <p:spPr>
          <a:xfrm>
            <a:off x="2971800" y="6324600"/>
            <a:ext cx="2930802" cy="369332"/>
          </a:xfrm>
          <a:prstGeom prst="rect">
            <a:avLst/>
          </a:prstGeom>
          <a:solidFill>
            <a:schemeClr val="bg2"/>
          </a:solidFill>
        </p:spPr>
        <p:txBody>
          <a:bodyPr wrap="none">
            <a:spAutoFit/>
          </a:bodyPr>
          <a:lstStyle/>
          <a:p>
            <a:pPr algn="ctr"/>
            <a:r>
              <a:rPr lang="en-US">
                <a:hlinkClick r:id="rId5"/>
              </a:rPr>
              <a:t>https://youtu.be/hkFpsILh3pc</a:t>
            </a:r>
            <a:r>
              <a:rPr lang="en-US"/>
              <a:t> </a:t>
            </a:r>
          </a:p>
        </p:txBody>
      </p:sp>
    </p:spTree>
    <p:extLst>
      <p:ext uri="{BB962C8B-B14F-4D97-AF65-F5344CB8AC3E}">
        <p14:creationId xmlns:p14="http://schemas.microsoft.com/office/powerpoint/2010/main" val="235224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E650-C3E1-4165-BF69-281686F70BDE}"/>
              </a:ext>
            </a:extLst>
          </p:cNvPr>
          <p:cNvSpPr>
            <a:spLocks noGrp="1"/>
          </p:cNvSpPr>
          <p:nvPr>
            <p:ph type="title"/>
          </p:nvPr>
        </p:nvSpPr>
        <p:spPr>
          <a:xfrm>
            <a:off x="1524000" y="279902"/>
            <a:ext cx="6571343" cy="1049235"/>
          </a:xfrm>
        </p:spPr>
        <p:txBody>
          <a:bodyPr>
            <a:normAutofit/>
          </a:bodyPr>
          <a:lstStyle/>
          <a:p>
            <a:pPr algn="ctr"/>
            <a:r>
              <a:rPr lang="en-US">
                <a:latin typeface="Roboto" panose="02000000000000000000" pitchFamily="2" charset="0"/>
                <a:ea typeface="Roboto" panose="02000000000000000000" pitchFamily="2" charset="0"/>
                <a:cs typeface="Roboto" panose="02000000000000000000" pitchFamily="2" charset="0"/>
              </a:rPr>
              <a:t>State Workforce development initiatives</a:t>
            </a:r>
          </a:p>
        </p:txBody>
      </p:sp>
      <p:sp>
        <p:nvSpPr>
          <p:cNvPr id="3" name="Content Placeholder 2">
            <a:extLst>
              <a:ext uri="{FF2B5EF4-FFF2-40B4-BE49-F238E27FC236}">
                <a16:creationId xmlns:a16="http://schemas.microsoft.com/office/drawing/2014/main" id="{3BE58FD7-C13E-4A8F-A94E-117DE79E4B50}"/>
              </a:ext>
            </a:extLst>
          </p:cNvPr>
          <p:cNvSpPr>
            <a:spLocks noGrp="1"/>
          </p:cNvSpPr>
          <p:nvPr>
            <p:ph idx="1"/>
          </p:nvPr>
        </p:nvSpPr>
        <p:spPr>
          <a:xfrm>
            <a:off x="533400" y="2015733"/>
            <a:ext cx="8229599" cy="4037747"/>
          </a:xfrm>
        </p:spPr>
        <p:txBody>
          <a:bodyPr>
            <a:normAutofit fontScale="85000" lnSpcReduction="20000"/>
          </a:bodyPr>
          <a:lstStyle/>
          <a:p>
            <a:pPr marL="0" indent="0">
              <a:buNone/>
            </a:pPr>
            <a:r>
              <a:rPr lang="en-US">
                <a:latin typeface="Roboto" panose="02000000000000000000" pitchFamily="2" charset="0"/>
                <a:ea typeface="Roboto" panose="02000000000000000000" pitchFamily="2" charset="0"/>
                <a:cs typeface="Roboto" panose="02000000000000000000" pitchFamily="2" charset="0"/>
              </a:rPr>
              <a:t>Visit the linktree listed above (or scan the QR code below) to learn about several workforce development initiatives in Georgia.</a:t>
            </a:r>
          </a:p>
          <a:p>
            <a:pPr marL="0" indent="0">
              <a:buNone/>
            </a:pPr>
            <a:r>
              <a:rPr lang="en-US">
                <a:latin typeface="Roboto" panose="02000000000000000000" pitchFamily="2" charset="0"/>
                <a:ea typeface="Roboto" panose="02000000000000000000" pitchFamily="2" charset="0"/>
                <a:cs typeface="Roboto" panose="02000000000000000000" pitchFamily="2" charset="0"/>
              </a:rPr>
              <a:t>HOPE Career Grant</a:t>
            </a:r>
          </a:p>
          <a:p>
            <a:r>
              <a:rPr lang="en-US">
                <a:latin typeface="Roboto" panose="02000000000000000000" pitchFamily="2" charset="0"/>
                <a:ea typeface="Roboto" panose="02000000000000000000" pitchFamily="2" charset="0"/>
                <a:cs typeface="Roboto" panose="02000000000000000000" pitchFamily="2" charset="0"/>
              </a:rPr>
              <a:t>The HOPE Career Grant can be the boost a student needs to get started on a rewarding career in a well-paying job, and without accumulating a lot of student debt. It also helps Georgia employers by creating a pipeline of skilled workers they can hire well into the future. </a:t>
            </a:r>
          </a:p>
          <a:p>
            <a:r>
              <a:rPr lang="en-US">
                <a:latin typeface="Roboto" panose="02000000000000000000" pitchFamily="2" charset="0"/>
                <a:ea typeface="Roboto" panose="02000000000000000000" pitchFamily="2" charset="0"/>
                <a:cs typeface="Roboto" panose="02000000000000000000" pitchFamily="2" charset="0"/>
              </a:rPr>
              <a:t>To be eligible for the HOPE Career Grant, students must first qualify for and be receiving the </a:t>
            </a:r>
            <a:r>
              <a:rPr lang="en-US">
                <a:latin typeface="Roboto" panose="02000000000000000000" pitchFamily="2" charset="0"/>
                <a:ea typeface="Roboto" panose="02000000000000000000" pitchFamily="2" charset="0"/>
                <a:cs typeface="Roboto" panose="02000000000000000000" pitchFamily="2" charset="0"/>
                <a:hlinkClick r:id="rId3"/>
              </a:rPr>
              <a:t>HOPE Grant</a:t>
            </a:r>
            <a:r>
              <a:rPr lang="en-US">
                <a:latin typeface="Roboto" panose="02000000000000000000" pitchFamily="2" charset="0"/>
                <a:ea typeface="Roboto" panose="02000000000000000000" pitchFamily="2" charset="0"/>
                <a:cs typeface="Roboto" panose="02000000000000000000" pitchFamily="2" charset="0"/>
              </a:rPr>
              <a:t>. The two grants together </a:t>
            </a:r>
            <a:r>
              <a:rPr lang="en-US" u="sng">
                <a:latin typeface="Roboto" panose="02000000000000000000" pitchFamily="2" charset="0"/>
                <a:ea typeface="Roboto" panose="02000000000000000000" pitchFamily="2" charset="0"/>
                <a:cs typeface="Roboto" panose="02000000000000000000" pitchFamily="2" charset="0"/>
              </a:rPr>
              <a:t>will cover all tuition</a:t>
            </a:r>
            <a:r>
              <a:rPr lang="en-US">
                <a:latin typeface="Roboto" panose="02000000000000000000" pitchFamily="2" charset="0"/>
                <a:ea typeface="Roboto" panose="02000000000000000000" pitchFamily="2" charset="0"/>
                <a:cs typeface="Roboto" panose="02000000000000000000" pitchFamily="2" charset="0"/>
              </a:rPr>
              <a:t> in these 17 programs of study.</a:t>
            </a:r>
          </a:p>
          <a:p>
            <a:pPr lvl="1"/>
            <a:r>
              <a:rPr lang="en-US">
                <a:latin typeface="Roboto" panose="02000000000000000000" pitchFamily="2" charset="0"/>
                <a:ea typeface="Roboto" panose="02000000000000000000" pitchFamily="2" charset="0"/>
                <a:cs typeface="Roboto" panose="02000000000000000000" pitchFamily="2" charset="0"/>
                <a:hlinkClick r:id="rId4"/>
              </a:rPr>
              <a:t>https://tcsg.edu/free-tuition/</a:t>
            </a:r>
            <a:r>
              <a:rPr lang="en-US">
                <a:latin typeface="Roboto" panose="02000000000000000000" pitchFamily="2" charset="0"/>
                <a:ea typeface="Roboto" panose="02000000000000000000" pitchFamily="2" charset="0"/>
                <a:cs typeface="Roboto" panose="02000000000000000000" pitchFamily="2" charset="0"/>
              </a:rPr>
              <a:t> </a:t>
            </a:r>
          </a:p>
          <a:p>
            <a:pPr lvl="1"/>
            <a:r>
              <a:rPr lang="en-US">
                <a:latin typeface="Roboto" panose="02000000000000000000" pitchFamily="2" charset="0"/>
                <a:ea typeface="Roboto" panose="02000000000000000000" pitchFamily="2" charset="0"/>
                <a:cs typeface="Roboto" panose="02000000000000000000" pitchFamily="2" charset="0"/>
                <a:hlinkClick r:id="rId5"/>
              </a:rPr>
              <a:t>https://www.gafutures.org/hope-state-aid-programs/hope-zell-miller-grants/hope-career-grant/</a:t>
            </a:r>
            <a:r>
              <a:rPr lang="en-US">
                <a:latin typeface="Roboto" panose="02000000000000000000" pitchFamily="2" charset="0"/>
                <a:ea typeface="Roboto" panose="02000000000000000000" pitchFamily="2" charset="0"/>
                <a:cs typeface="Roboto" panose="02000000000000000000" pitchFamily="2" charset="0"/>
              </a:rPr>
              <a:t> </a:t>
            </a:r>
          </a:p>
        </p:txBody>
      </p:sp>
      <p:pic>
        <p:nvPicPr>
          <p:cNvPr id="5" name="Picture 4" descr="Qr code&#10;&#10;Description automatically generated">
            <a:extLst>
              <a:ext uri="{FF2B5EF4-FFF2-40B4-BE49-F238E27FC236}">
                <a16:creationId xmlns:a16="http://schemas.microsoft.com/office/drawing/2014/main" id="{E497DB9E-7673-40A1-9B4D-3B966ACCAE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1" y="5486400"/>
            <a:ext cx="549718" cy="549718"/>
          </a:xfrm>
          <a:prstGeom prst="rect">
            <a:avLst/>
          </a:prstGeom>
        </p:spPr>
      </p:pic>
      <p:sp>
        <p:nvSpPr>
          <p:cNvPr id="7" name="TextBox 6">
            <a:extLst>
              <a:ext uri="{FF2B5EF4-FFF2-40B4-BE49-F238E27FC236}">
                <a16:creationId xmlns:a16="http://schemas.microsoft.com/office/drawing/2014/main" id="{5F9825C6-28DD-4E03-8230-D6972656E380}"/>
              </a:ext>
            </a:extLst>
          </p:cNvPr>
          <p:cNvSpPr txBox="1"/>
          <p:nvPr/>
        </p:nvSpPr>
        <p:spPr>
          <a:xfrm>
            <a:off x="2521012" y="1303103"/>
            <a:ext cx="5022788" cy="307777"/>
          </a:xfrm>
          <a:prstGeom prst="rect">
            <a:avLst/>
          </a:prstGeom>
          <a:noFill/>
        </p:spPr>
        <p:txBody>
          <a:bodyPr wrap="square">
            <a:spAutoFit/>
          </a:bodyPr>
          <a:lstStyle/>
          <a:p>
            <a:pPr algn="ctr"/>
            <a:r>
              <a:rPr lang="en-US" sz="1400">
                <a:solidFill>
                  <a:srgbClr val="0070C0"/>
                </a:solidFill>
                <a:latin typeface="Roboto" panose="02000000000000000000" pitchFamily="2" charset="0"/>
                <a:ea typeface="Roboto" panose="02000000000000000000" pitchFamily="2" charset="0"/>
                <a:cs typeface="Roboto" panose="02000000000000000000" pitchFamily="2" charset="0"/>
                <a:hlinkClick r:id="rId7"/>
              </a:rPr>
              <a:t>https://linktr.ee/GAWorkForceDevInitiatives</a:t>
            </a:r>
            <a:r>
              <a:rPr lang="en-US" sz="1400">
                <a:solidFill>
                  <a:srgbClr val="0070C0"/>
                </a:solidFill>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9680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2725"/>
            <a:ext cx="8382000" cy="914400"/>
          </a:xfrm>
        </p:spPr>
        <p:txBody>
          <a:bodyPr>
            <a:normAutofit/>
          </a:bodyPr>
          <a:lstStyle/>
          <a:p>
            <a:pPr algn="ctr"/>
            <a:r>
              <a:rPr lang="en-US" sz="2800" b="1">
                <a:latin typeface="Roboto" panose="02000000000000000000" pitchFamily="2" charset="0"/>
                <a:ea typeface="Roboto" panose="02000000000000000000" pitchFamily="2" charset="0"/>
                <a:cs typeface="Roboto" panose="02000000000000000000" pitchFamily="2" charset="0"/>
              </a:rPr>
              <a:t>HOPE Grant + HOPE CAREER GRANT = </a:t>
            </a:r>
            <a:br>
              <a:rPr lang="en-US" sz="2800" b="1">
                <a:latin typeface="Roboto" panose="02000000000000000000" pitchFamily="2" charset="0"/>
                <a:ea typeface="Roboto" panose="02000000000000000000" pitchFamily="2" charset="0"/>
                <a:cs typeface="Roboto" panose="02000000000000000000" pitchFamily="2" charset="0"/>
              </a:rPr>
            </a:br>
            <a:r>
              <a:rPr lang="en-US" sz="2800" b="1" u="sng">
                <a:latin typeface="Roboto" panose="02000000000000000000" pitchFamily="2" charset="0"/>
                <a:ea typeface="Roboto" panose="02000000000000000000" pitchFamily="2" charset="0"/>
                <a:cs typeface="Roboto" panose="02000000000000000000" pitchFamily="2" charset="0"/>
              </a:rPr>
              <a:t>FREE TUITION</a:t>
            </a:r>
          </a:p>
        </p:txBody>
      </p:sp>
      <p:sp>
        <p:nvSpPr>
          <p:cNvPr id="3" name="Content Placeholder 2"/>
          <p:cNvSpPr>
            <a:spLocks noGrp="1"/>
          </p:cNvSpPr>
          <p:nvPr>
            <p:ph sz="half" idx="4294967295"/>
          </p:nvPr>
        </p:nvSpPr>
        <p:spPr>
          <a:xfrm>
            <a:off x="0" y="1941513"/>
            <a:ext cx="4000500" cy="3794125"/>
          </a:xfrm>
        </p:spPr>
        <p:txBody>
          <a:bodyPr>
            <a:noAutofit/>
          </a:bodyPr>
          <a:lstStyle/>
          <a:p>
            <a:pPr marL="0" indent="0">
              <a:buNone/>
            </a:pPr>
            <a:r>
              <a:rPr lang="en-US" sz="1600" b="1">
                <a:latin typeface="Roboto" panose="02000000000000000000" pitchFamily="2" charset="0"/>
                <a:ea typeface="Roboto" panose="02000000000000000000" pitchFamily="2" charset="0"/>
                <a:cs typeface="Roboto" panose="02000000000000000000" pitchFamily="2" charset="0"/>
              </a:rPr>
              <a:t>Automotive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Aviation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Certified Engineer Assistant</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Commercial Truck Driving</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Computer Programming</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Computer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Construction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Diesel Equipment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Early Childhood Care and Education</a:t>
            </a:r>
          </a:p>
        </p:txBody>
      </p:sp>
      <p:sp>
        <p:nvSpPr>
          <p:cNvPr id="4" name="Content Placeholder 3"/>
          <p:cNvSpPr>
            <a:spLocks noGrp="1"/>
          </p:cNvSpPr>
          <p:nvPr>
            <p:ph sz="half" idx="4294967295"/>
          </p:nvPr>
        </p:nvSpPr>
        <p:spPr>
          <a:xfrm>
            <a:off x="5486400" y="2057400"/>
            <a:ext cx="3657600" cy="3581400"/>
          </a:xfrm>
        </p:spPr>
        <p:txBody>
          <a:bodyPr>
            <a:noAutofit/>
          </a:bodyPr>
          <a:lstStyle/>
          <a:p>
            <a:pPr marL="0" indent="0">
              <a:buNone/>
            </a:pPr>
            <a:r>
              <a:rPr lang="en-US" sz="1600" b="1">
                <a:latin typeface="Roboto" panose="02000000000000000000" pitchFamily="2" charset="0"/>
                <a:ea typeface="Roboto" panose="02000000000000000000" pitchFamily="2" charset="0"/>
                <a:cs typeface="Roboto" panose="02000000000000000000" pitchFamily="2" charset="0"/>
              </a:rPr>
              <a:t>Electrical Lineman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Health Science</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Industrial Maintenance</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Logistics/Transportation Technology</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Movie Production Set Design</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Practical Nursing</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Precision Manufacturing</a:t>
            </a:r>
          </a:p>
          <a:p>
            <a:pPr marL="0" indent="0">
              <a:buNone/>
            </a:pPr>
            <a:r>
              <a:rPr lang="en-US" sz="1600" b="1">
                <a:latin typeface="Roboto" panose="02000000000000000000" pitchFamily="2" charset="0"/>
                <a:ea typeface="Roboto" panose="02000000000000000000" pitchFamily="2" charset="0"/>
                <a:cs typeface="Roboto" panose="02000000000000000000" pitchFamily="2" charset="0"/>
              </a:rPr>
              <a:t>Welding and Joining Technology</a:t>
            </a:r>
          </a:p>
        </p:txBody>
      </p:sp>
      <p:sp>
        <p:nvSpPr>
          <p:cNvPr id="5" name="TextBox 4"/>
          <p:cNvSpPr txBox="1"/>
          <p:nvPr/>
        </p:nvSpPr>
        <p:spPr>
          <a:xfrm>
            <a:off x="0" y="1190696"/>
            <a:ext cx="8915400" cy="553998"/>
          </a:xfrm>
          <a:prstGeom prst="rect">
            <a:avLst/>
          </a:prstGeom>
          <a:noFill/>
        </p:spPr>
        <p:txBody>
          <a:bodyPr wrap="square" rtlCol="0">
            <a:spAutoFit/>
          </a:bodyPr>
          <a:lstStyle/>
          <a:p>
            <a:pPr algn="ctr"/>
            <a:r>
              <a:rPr lang="en-US" sz="1500">
                <a:latin typeface="Roboto" panose="02000000000000000000" pitchFamily="2" charset="0"/>
                <a:ea typeface="Roboto" panose="02000000000000000000" pitchFamily="2" charset="0"/>
                <a:cs typeface="Roboto" panose="02000000000000000000" pitchFamily="2" charset="0"/>
              </a:rPr>
              <a:t>These programs are in </a:t>
            </a:r>
            <a:r>
              <a:rPr lang="en-US" sz="1500" b="1" u="sng">
                <a:latin typeface="Roboto" panose="02000000000000000000" pitchFamily="2" charset="0"/>
                <a:ea typeface="Roboto" panose="02000000000000000000" pitchFamily="2" charset="0"/>
                <a:cs typeface="Roboto" panose="02000000000000000000" pitchFamily="2" charset="0"/>
              </a:rPr>
              <a:t>High Demand </a:t>
            </a:r>
            <a:r>
              <a:rPr lang="en-US" sz="1500">
                <a:latin typeface="Roboto" panose="02000000000000000000" pitchFamily="2" charset="0"/>
                <a:ea typeface="Roboto" panose="02000000000000000000" pitchFamily="2" charset="0"/>
                <a:cs typeface="Roboto" panose="02000000000000000000" pitchFamily="2" charset="0"/>
              </a:rPr>
              <a:t>and can be studied at a Technical College </a:t>
            </a:r>
            <a:r>
              <a:rPr lang="en-US" sz="1500" b="1" u="sng">
                <a:latin typeface="Roboto" panose="02000000000000000000" pitchFamily="2" charset="0"/>
                <a:ea typeface="Roboto" panose="02000000000000000000" pitchFamily="2" charset="0"/>
                <a:cs typeface="Roboto" panose="02000000000000000000" pitchFamily="2" charset="0"/>
              </a:rPr>
              <a:t>Tuition Free</a:t>
            </a:r>
            <a:r>
              <a:rPr lang="en-US" sz="1500">
                <a:latin typeface="Roboto" panose="02000000000000000000" pitchFamily="2" charset="0"/>
                <a:ea typeface="Roboto" panose="02000000000000000000" pitchFamily="2" charset="0"/>
                <a:cs typeface="Roboto" panose="02000000000000000000" pitchFamily="2" charset="0"/>
              </a:rPr>
              <a:t>. </a:t>
            </a:r>
          </a:p>
          <a:p>
            <a:pPr algn="ctr"/>
            <a:r>
              <a:rPr lang="en-US" sz="1500">
                <a:latin typeface="Roboto" panose="02000000000000000000" pitchFamily="2" charset="0"/>
                <a:ea typeface="Roboto" panose="02000000000000000000" pitchFamily="2" charset="0"/>
                <a:cs typeface="Roboto" panose="02000000000000000000" pitchFamily="2" charset="0"/>
              </a:rPr>
              <a:t>There is </a:t>
            </a:r>
            <a:r>
              <a:rPr lang="en-US" sz="1500" b="1" u="sng">
                <a:latin typeface="Roboto" panose="02000000000000000000" pitchFamily="2" charset="0"/>
                <a:ea typeface="Roboto" panose="02000000000000000000" pitchFamily="2" charset="0"/>
                <a:cs typeface="Roboto" panose="02000000000000000000" pitchFamily="2" charset="0"/>
              </a:rPr>
              <a:t>no GPA requirement </a:t>
            </a:r>
            <a:r>
              <a:rPr lang="en-US" sz="1500">
                <a:latin typeface="Roboto" panose="02000000000000000000" pitchFamily="2" charset="0"/>
                <a:ea typeface="Roboto" panose="02000000000000000000" pitchFamily="2" charset="0"/>
                <a:cs typeface="Roboto" panose="02000000000000000000" pitchFamily="2" charset="0"/>
              </a:rPr>
              <a:t>to earn the HOPE Grant and HOPE Career Grant out of high school!</a:t>
            </a:r>
          </a:p>
        </p:txBody>
      </p:sp>
      <p:sp>
        <p:nvSpPr>
          <p:cNvPr id="6" name="Rectangle 5"/>
          <p:cNvSpPr/>
          <p:nvPr/>
        </p:nvSpPr>
        <p:spPr>
          <a:xfrm>
            <a:off x="2871368" y="5773274"/>
            <a:ext cx="3172663" cy="276999"/>
          </a:xfrm>
          <a:prstGeom prst="rect">
            <a:avLst/>
          </a:prstGeom>
        </p:spPr>
        <p:txBody>
          <a:bodyPr wrap="none">
            <a:spAutoFit/>
          </a:bodyPr>
          <a:lstStyle/>
          <a:p>
            <a:pPr algn="ctr"/>
            <a:r>
              <a:rPr lang="en-US" sz="1200" b="1">
                <a:latin typeface="Roboto" panose="02000000000000000000" pitchFamily="2" charset="0"/>
                <a:ea typeface="Roboto" panose="02000000000000000000" pitchFamily="2" charset="0"/>
                <a:cs typeface="Roboto" panose="02000000000000000000" pitchFamily="2" charset="0"/>
              </a:rPr>
              <a:t>Learn more at </a:t>
            </a:r>
            <a:r>
              <a:rPr lang="en-US" sz="1200" b="1">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https://tcsg.edu/free-tuition</a:t>
            </a:r>
            <a:r>
              <a:rPr lang="en-US" sz="1200" b="1">
                <a:latin typeface="Roboto" panose="02000000000000000000" pitchFamily="2" charset="0"/>
                <a:ea typeface="Roboto" panose="02000000000000000000" pitchFamily="2" charset="0"/>
                <a:cs typeface="Roboto" panose="02000000000000000000" pitchFamily="2" charset="0"/>
              </a:rPr>
              <a:t> </a:t>
            </a:r>
            <a:endParaRPr lang="en-US" sz="12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2353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609600" y="228600"/>
            <a:ext cx="8534400" cy="533400"/>
          </a:xfrm>
        </p:spPr>
        <p:txBody>
          <a:bodyPr>
            <a:normAutofit/>
          </a:bodyPr>
          <a:lstStyle/>
          <a:p>
            <a:pPr algn="ctr"/>
            <a:r>
              <a:rPr lang="en-US" altLang="en-US" b="1">
                <a:latin typeface="Roboto" panose="02000000000000000000" pitchFamily="2" charset="0"/>
                <a:ea typeface="Roboto" panose="02000000000000000000" pitchFamily="2" charset="0"/>
                <a:cs typeface="Roboto" panose="02000000000000000000" pitchFamily="2" charset="0"/>
              </a:rPr>
              <a:t>Military and Military Academies</a:t>
            </a:r>
          </a:p>
        </p:txBody>
      </p:sp>
      <p:sp>
        <p:nvSpPr>
          <p:cNvPr id="40963" name="Content Placeholder 2"/>
          <p:cNvSpPr>
            <a:spLocks noGrp="1"/>
          </p:cNvSpPr>
          <p:nvPr>
            <p:ph idx="4294967295"/>
          </p:nvPr>
        </p:nvSpPr>
        <p:spPr>
          <a:xfrm>
            <a:off x="397397" y="4363720"/>
            <a:ext cx="8458200" cy="1617663"/>
          </a:xfrm>
          <a:noFill/>
        </p:spPr>
        <p:txBody>
          <a:bodyPr>
            <a:normAutofit fontScale="85000" lnSpcReduction="20000"/>
          </a:bodyPr>
          <a:lstStyle/>
          <a:p>
            <a:pPr marL="342900" indent="-342900">
              <a:buFont typeface="+mj-lt"/>
              <a:buAutoNum type="arabicPeriod"/>
            </a:pPr>
            <a:r>
              <a:rPr lang="en-US" altLang="en-US" sz="1800">
                <a:latin typeface="Roboto" panose="02000000000000000000" pitchFamily="2" charset="0"/>
                <a:ea typeface="Roboto" panose="02000000000000000000" pitchFamily="2" charset="0"/>
                <a:cs typeface="Roboto" panose="02000000000000000000" pitchFamily="2" charset="0"/>
              </a:rPr>
              <a:t>Speak with a recruiter to learn about opportunities available in the military.</a:t>
            </a:r>
          </a:p>
          <a:p>
            <a:pPr marL="342900" indent="-342900">
              <a:buFont typeface="+mj-lt"/>
              <a:buAutoNum type="arabicPeriod"/>
            </a:pPr>
            <a:r>
              <a:rPr lang="en-US" altLang="en-US" sz="1800">
                <a:latin typeface="Roboto" panose="02000000000000000000" pitchFamily="2" charset="0"/>
                <a:ea typeface="Roboto" panose="02000000000000000000" pitchFamily="2" charset="0"/>
                <a:cs typeface="Roboto" panose="02000000000000000000" pitchFamily="2" charset="0"/>
              </a:rPr>
              <a:t>Excellent scholarships are available for students who pursue ROTC in college.</a:t>
            </a:r>
          </a:p>
          <a:p>
            <a:pPr marL="342900" indent="-342900">
              <a:buFont typeface="+mj-lt"/>
              <a:buAutoNum type="arabicPeriod"/>
            </a:pPr>
            <a:r>
              <a:rPr lang="en-US" altLang="en-US" sz="1800">
                <a:latin typeface="Roboto" panose="02000000000000000000" pitchFamily="2" charset="0"/>
                <a:ea typeface="Roboto" panose="02000000000000000000" pitchFamily="2" charset="0"/>
                <a:cs typeface="Roboto" panose="02000000000000000000" pitchFamily="2" charset="0"/>
              </a:rPr>
              <a:t>Take the ASVAB for career placement and branch eligibility.</a:t>
            </a:r>
          </a:p>
          <a:p>
            <a:pPr marL="342900" indent="-342900">
              <a:buFont typeface="+mj-lt"/>
              <a:buAutoNum type="arabicPeriod"/>
            </a:pPr>
            <a:r>
              <a:rPr lang="en-US" altLang="en-US" sz="1800">
                <a:latin typeface="Roboto" panose="02000000000000000000" pitchFamily="2" charset="0"/>
                <a:ea typeface="Roboto" panose="02000000000000000000" pitchFamily="2" charset="0"/>
                <a:cs typeface="Roboto" panose="02000000000000000000" pitchFamily="2" charset="0"/>
              </a:rPr>
              <a:t>Military academy appointments are highly competitive, and students accepted attend completely FREE.</a:t>
            </a:r>
          </a:p>
        </p:txBody>
      </p:sp>
      <p:graphicFrame>
        <p:nvGraphicFramePr>
          <p:cNvPr id="2" name="Table 1">
            <a:extLst>
              <a:ext uri="{FF2B5EF4-FFF2-40B4-BE49-F238E27FC236}">
                <a16:creationId xmlns:a16="http://schemas.microsoft.com/office/drawing/2014/main" id="{C1C21956-3BD2-8F27-26E5-AEEE5E02628A}"/>
              </a:ext>
            </a:extLst>
          </p:cNvPr>
          <p:cNvGraphicFramePr>
            <a:graphicFrameLocks noGrp="1"/>
          </p:cNvGraphicFramePr>
          <p:nvPr>
            <p:extLst>
              <p:ext uri="{D42A27DB-BD31-4B8C-83A1-F6EECF244321}">
                <p14:modId xmlns:p14="http://schemas.microsoft.com/office/powerpoint/2010/main" val="3256918433"/>
              </p:ext>
            </p:extLst>
          </p:nvPr>
        </p:nvGraphicFramePr>
        <p:xfrm>
          <a:off x="609600" y="914400"/>
          <a:ext cx="7924800" cy="3244569"/>
        </p:xfrm>
        <a:graphic>
          <a:graphicData uri="http://schemas.openxmlformats.org/drawingml/2006/table">
            <a:tbl>
              <a:tblPr firstRow="1" bandRow="1">
                <a:tableStyleId>{5C22544A-7EE6-4342-B048-85BDC9FD1C3A}</a:tableStyleId>
              </a:tblPr>
              <a:tblGrid>
                <a:gridCol w="1882140">
                  <a:extLst>
                    <a:ext uri="{9D8B030D-6E8A-4147-A177-3AD203B41FA5}">
                      <a16:colId xmlns:a16="http://schemas.microsoft.com/office/drawing/2014/main" val="2248041863"/>
                    </a:ext>
                  </a:extLst>
                </a:gridCol>
                <a:gridCol w="3401060">
                  <a:extLst>
                    <a:ext uri="{9D8B030D-6E8A-4147-A177-3AD203B41FA5}">
                      <a16:colId xmlns:a16="http://schemas.microsoft.com/office/drawing/2014/main" val="1756977081"/>
                    </a:ext>
                  </a:extLst>
                </a:gridCol>
                <a:gridCol w="2641600">
                  <a:extLst>
                    <a:ext uri="{9D8B030D-6E8A-4147-A177-3AD203B41FA5}">
                      <a16:colId xmlns:a16="http://schemas.microsoft.com/office/drawing/2014/main" val="242593594"/>
                    </a:ext>
                  </a:extLst>
                </a:gridCol>
              </a:tblGrid>
              <a:tr h="359983">
                <a:tc>
                  <a:txBody>
                    <a:bodyPr/>
                    <a:lstStyle/>
                    <a:p>
                      <a:r>
                        <a:rPr lang="en-US"/>
                        <a:t>Military Branch</a:t>
                      </a:r>
                    </a:p>
                  </a:txBody>
                  <a:tcPr/>
                </a:tc>
                <a:tc>
                  <a:txBody>
                    <a:bodyPr/>
                    <a:lstStyle/>
                    <a:p>
                      <a:pPr algn="ctr"/>
                      <a:r>
                        <a:rPr lang="en-US"/>
                        <a:t>Website</a:t>
                      </a:r>
                    </a:p>
                  </a:txBody>
                  <a:tcPr/>
                </a:tc>
                <a:tc>
                  <a:txBody>
                    <a:bodyPr/>
                    <a:lstStyle/>
                    <a:p>
                      <a:r>
                        <a:rPr lang="en-US"/>
                        <a:t>Military Academy</a:t>
                      </a:r>
                    </a:p>
                  </a:txBody>
                  <a:tcPr/>
                </a:tc>
                <a:extLst>
                  <a:ext uri="{0D108BD9-81ED-4DB2-BD59-A6C34878D82A}">
                    <a16:rowId xmlns:a16="http://schemas.microsoft.com/office/drawing/2014/main" val="3706675009"/>
                  </a:ext>
                </a:extLst>
              </a:tr>
              <a:tr h="687913">
                <a:tc>
                  <a:txBody>
                    <a:bodyPr/>
                    <a:lstStyle/>
                    <a:p>
                      <a:r>
                        <a:rPr lang="en-US"/>
                        <a:t>Army</a:t>
                      </a:r>
                    </a:p>
                  </a:txBody>
                  <a:tcPr/>
                </a:tc>
                <a:tc>
                  <a:txBody>
                    <a:bodyPr/>
                    <a:lstStyle/>
                    <a:p>
                      <a:r>
                        <a:rPr lang="en-US">
                          <a:hlinkClick r:id="rId3"/>
                        </a:rPr>
                        <a:t>www.army.mil</a:t>
                      </a:r>
                      <a:r>
                        <a:rPr lang="en-US"/>
                        <a:t> and </a:t>
                      </a:r>
                      <a:r>
                        <a:rPr lang="en-US">
                          <a:hlinkClick r:id="rId4"/>
                        </a:rPr>
                        <a:t>www.goarmy.com</a:t>
                      </a:r>
                      <a:r>
                        <a:rPr lang="en-US"/>
                        <a:t> </a:t>
                      </a:r>
                    </a:p>
                  </a:txBody>
                  <a:tcPr/>
                </a:tc>
                <a:tc>
                  <a:txBody>
                    <a:bodyPr/>
                    <a:lstStyle/>
                    <a:p>
                      <a:r>
                        <a:rPr lang="en-US"/>
                        <a:t>U.S. Military Academy (West Point) – </a:t>
                      </a:r>
                      <a:r>
                        <a:rPr lang="en-US">
                          <a:hlinkClick r:id="rId5"/>
                        </a:rPr>
                        <a:t>www.westpoint.edu</a:t>
                      </a:r>
                      <a:r>
                        <a:rPr lang="en-US"/>
                        <a:t> </a:t>
                      </a:r>
                    </a:p>
                  </a:txBody>
                  <a:tcPr/>
                </a:tc>
                <a:extLst>
                  <a:ext uri="{0D108BD9-81ED-4DB2-BD59-A6C34878D82A}">
                    <a16:rowId xmlns:a16="http://schemas.microsoft.com/office/drawing/2014/main" val="424757143"/>
                  </a:ext>
                </a:extLst>
              </a:tr>
              <a:tr h="488197">
                <a:tc>
                  <a:txBody>
                    <a:bodyPr/>
                    <a:lstStyle/>
                    <a:p>
                      <a:r>
                        <a:rPr lang="en-US"/>
                        <a:t>Navy</a:t>
                      </a:r>
                    </a:p>
                  </a:txBody>
                  <a:tcPr/>
                </a:tc>
                <a:tc>
                  <a:txBody>
                    <a:bodyPr/>
                    <a:lstStyle/>
                    <a:p>
                      <a:r>
                        <a:rPr lang="en-US">
                          <a:hlinkClick r:id="rId6"/>
                        </a:rPr>
                        <a:t>www.navy.mil</a:t>
                      </a:r>
                      <a:r>
                        <a:rPr lang="en-US"/>
                        <a:t> and </a:t>
                      </a:r>
                      <a:r>
                        <a:rPr lang="en-US">
                          <a:hlinkClick r:id="rId7"/>
                        </a:rPr>
                        <a:t>www.navy.com</a:t>
                      </a:r>
                      <a:endParaRPr lang="en-US"/>
                    </a:p>
                  </a:txBody>
                  <a:tcPr/>
                </a:tc>
                <a:tc>
                  <a:txBody>
                    <a:bodyPr/>
                    <a:lstStyle/>
                    <a:p>
                      <a:r>
                        <a:rPr lang="en-US"/>
                        <a:t>U.S. Naval Academy – </a:t>
                      </a:r>
                      <a:r>
                        <a:rPr lang="en-US">
                          <a:hlinkClick r:id="rId8"/>
                        </a:rPr>
                        <a:t>www.usna.edu</a:t>
                      </a:r>
                      <a:r>
                        <a:rPr lang="en-US"/>
                        <a:t> </a:t>
                      </a:r>
                    </a:p>
                  </a:txBody>
                  <a:tcPr/>
                </a:tc>
                <a:extLst>
                  <a:ext uri="{0D108BD9-81ED-4DB2-BD59-A6C34878D82A}">
                    <a16:rowId xmlns:a16="http://schemas.microsoft.com/office/drawing/2014/main" val="1626461272"/>
                  </a:ext>
                </a:extLst>
              </a:tr>
              <a:tr h="488197">
                <a:tc>
                  <a:txBody>
                    <a:bodyPr/>
                    <a:lstStyle/>
                    <a:p>
                      <a:r>
                        <a:rPr lang="en-US"/>
                        <a:t>Air Force</a:t>
                      </a:r>
                    </a:p>
                  </a:txBody>
                  <a:tcPr/>
                </a:tc>
                <a:tc>
                  <a:txBody>
                    <a:bodyPr/>
                    <a:lstStyle/>
                    <a:p>
                      <a:r>
                        <a:rPr lang="en-US">
                          <a:hlinkClick r:id="rId9"/>
                        </a:rPr>
                        <a:t>www.af.mil</a:t>
                      </a:r>
                      <a:r>
                        <a:rPr lang="en-US"/>
                        <a:t> and </a:t>
                      </a:r>
                      <a:r>
                        <a:rPr lang="en-US">
                          <a:hlinkClick r:id="rId10"/>
                        </a:rPr>
                        <a:t>www.airforce.com</a:t>
                      </a:r>
                      <a:endParaRPr lang="en-US"/>
                    </a:p>
                  </a:txBody>
                  <a:tcPr/>
                </a:tc>
                <a:tc>
                  <a:txBody>
                    <a:bodyPr/>
                    <a:lstStyle/>
                    <a:p>
                      <a:r>
                        <a:rPr lang="en-US"/>
                        <a:t>U.S. Air Force Academy – </a:t>
                      </a:r>
                      <a:r>
                        <a:rPr lang="en-US">
                          <a:hlinkClick r:id="rId11"/>
                        </a:rPr>
                        <a:t>www.usafa.af.mil</a:t>
                      </a:r>
                      <a:r>
                        <a:rPr lang="en-US"/>
                        <a:t> </a:t>
                      </a:r>
                    </a:p>
                  </a:txBody>
                  <a:tcPr/>
                </a:tc>
                <a:extLst>
                  <a:ext uri="{0D108BD9-81ED-4DB2-BD59-A6C34878D82A}">
                    <a16:rowId xmlns:a16="http://schemas.microsoft.com/office/drawing/2014/main" val="3495146459"/>
                  </a:ext>
                </a:extLst>
              </a:tr>
              <a:tr h="488197">
                <a:tc>
                  <a:txBody>
                    <a:bodyPr/>
                    <a:lstStyle/>
                    <a:p>
                      <a:r>
                        <a:rPr lang="en-US"/>
                        <a:t>Marine Corps</a:t>
                      </a:r>
                    </a:p>
                  </a:txBody>
                  <a:tcPr/>
                </a:tc>
                <a:tc>
                  <a:txBody>
                    <a:bodyPr/>
                    <a:lstStyle/>
                    <a:p>
                      <a:r>
                        <a:rPr lang="en-US">
                          <a:hlinkClick r:id="rId12"/>
                        </a:rPr>
                        <a:t>www.marines.mil</a:t>
                      </a:r>
                      <a:r>
                        <a:rPr lang="en-US"/>
                        <a:t> and </a:t>
                      </a:r>
                      <a:r>
                        <a:rPr lang="en-US">
                          <a:hlinkClick r:id="rId13"/>
                        </a:rPr>
                        <a:t>www.marines.com</a:t>
                      </a:r>
                      <a:endParaRPr lang="en-US"/>
                    </a:p>
                  </a:txBody>
                  <a:tcPr/>
                </a:tc>
                <a:tc>
                  <a:txBody>
                    <a:bodyPr/>
                    <a:lstStyle/>
                    <a:p>
                      <a:r>
                        <a:rPr lang="en-US"/>
                        <a:t>Future Marines attend the U.S. Naval Academy</a:t>
                      </a:r>
                    </a:p>
                  </a:txBody>
                  <a:tcPr/>
                </a:tc>
                <a:extLst>
                  <a:ext uri="{0D108BD9-81ED-4DB2-BD59-A6C34878D82A}">
                    <a16:rowId xmlns:a16="http://schemas.microsoft.com/office/drawing/2014/main" val="1437246499"/>
                  </a:ext>
                </a:extLst>
              </a:tr>
              <a:tr h="687913">
                <a:tc>
                  <a:txBody>
                    <a:bodyPr/>
                    <a:lstStyle/>
                    <a:p>
                      <a:r>
                        <a:rPr lang="en-US"/>
                        <a:t>Coast Guard</a:t>
                      </a:r>
                    </a:p>
                  </a:txBody>
                  <a:tcPr/>
                </a:tc>
                <a:tc>
                  <a:txBody>
                    <a:bodyPr/>
                    <a:lstStyle/>
                    <a:p>
                      <a:r>
                        <a:rPr lang="en-US">
                          <a:hlinkClick r:id="rId14"/>
                        </a:rPr>
                        <a:t>www.uscg.mil</a:t>
                      </a:r>
                      <a:r>
                        <a:rPr lang="en-US"/>
                        <a:t> and </a:t>
                      </a:r>
                      <a:r>
                        <a:rPr lang="en-US">
                          <a:hlinkClick r:id="rId15"/>
                        </a:rPr>
                        <a:t>www.gocoastguard.com</a:t>
                      </a:r>
                      <a:endParaRPr lang="en-US"/>
                    </a:p>
                  </a:txBody>
                  <a:tcPr/>
                </a:tc>
                <a:tc>
                  <a:txBody>
                    <a:bodyPr/>
                    <a:lstStyle/>
                    <a:p>
                      <a:r>
                        <a:rPr lang="en-US"/>
                        <a:t>U.S. Coast Guard Academy – </a:t>
                      </a:r>
                      <a:r>
                        <a:rPr lang="en-US">
                          <a:hlinkClick r:id="rId16"/>
                        </a:rPr>
                        <a:t>www.uscga.edu</a:t>
                      </a:r>
                      <a:r>
                        <a:rPr lang="en-US"/>
                        <a:t> </a:t>
                      </a:r>
                    </a:p>
                  </a:txBody>
                  <a:tcPr/>
                </a:tc>
                <a:extLst>
                  <a:ext uri="{0D108BD9-81ED-4DB2-BD59-A6C34878D82A}">
                    <a16:rowId xmlns:a16="http://schemas.microsoft.com/office/drawing/2014/main" val="521979162"/>
                  </a:ext>
                </a:extLst>
              </a:tr>
            </a:tbl>
          </a:graphicData>
        </a:graphic>
      </p:graphicFrame>
    </p:spTree>
    <p:extLst>
      <p:ext uri="{BB962C8B-B14F-4D97-AF65-F5344CB8AC3E}">
        <p14:creationId xmlns:p14="http://schemas.microsoft.com/office/powerpoint/2010/main" val="2432027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09DB-22A6-498E-9F4B-ED273CF2D603}"/>
              </a:ext>
            </a:extLst>
          </p:cNvPr>
          <p:cNvSpPr>
            <a:spLocks noGrp="1"/>
          </p:cNvSpPr>
          <p:nvPr>
            <p:ph type="title"/>
          </p:nvPr>
        </p:nvSpPr>
        <p:spPr>
          <a:xfrm>
            <a:off x="1438728" y="304800"/>
            <a:ext cx="6571344" cy="1056319"/>
          </a:xfrm>
        </p:spPr>
        <p:txBody>
          <a:bodyPr>
            <a:normAutofit fontScale="90000"/>
          </a:bodyPr>
          <a:lstStyle/>
          <a:p>
            <a:pPr algn="ctr"/>
            <a:r>
              <a:rPr lang="en-US">
                <a:latin typeface="Roboto" panose="02000000000000000000" pitchFamily="2" charset="0"/>
                <a:ea typeface="Roboto" panose="02000000000000000000" pitchFamily="2" charset="0"/>
                <a:cs typeface="Roboto" panose="02000000000000000000" pitchFamily="2" charset="0"/>
              </a:rPr>
              <a:t>Requirements:</a:t>
            </a:r>
            <a:br>
              <a:rPr lang="en-US">
                <a:latin typeface="Roboto" panose="02000000000000000000" pitchFamily="2" charset="0"/>
                <a:ea typeface="Roboto" panose="02000000000000000000" pitchFamily="2" charset="0"/>
                <a:cs typeface="Roboto" panose="02000000000000000000" pitchFamily="2" charset="0"/>
              </a:rPr>
            </a:br>
            <a:br>
              <a:rPr lang="en-US">
                <a:latin typeface="Roboto" panose="02000000000000000000" pitchFamily="2" charset="0"/>
                <a:ea typeface="Roboto" panose="02000000000000000000" pitchFamily="2" charset="0"/>
                <a:cs typeface="Roboto" panose="02000000000000000000" pitchFamily="2" charset="0"/>
              </a:rPr>
            </a:br>
            <a:r>
              <a:rPr lang="en-US">
                <a:latin typeface="Roboto" panose="02000000000000000000" pitchFamily="2" charset="0"/>
                <a:ea typeface="Roboto" panose="02000000000000000000" pitchFamily="2" charset="0"/>
                <a:cs typeface="Roboto" panose="02000000000000000000" pitchFamily="2" charset="0"/>
              </a:rPr>
              <a:t>They are not the same</a:t>
            </a:r>
          </a:p>
        </p:txBody>
      </p:sp>
      <p:sp>
        <p:nvSpPr>
          <p:cNvPr id="3" name="Text Placeholder 2">
            <a:extLst>
              <a:ext uri="{FF2B5EF4-FFF2-40B4-BE49-F238E27FC236}">
                <a16:creationId xmlns:a16="http://schemas.microsoft.com/office/drawing/2014/main" id="{1C42A313-A970-4B1B-B4CF-E3CD26AAC139}"/>
              </a:ext>
            </a:extLst>
          </p:cNvPr>
          <p:cNvSpPr>
            <a:spLocks noGrp="1"/>
          </p:cNvSpPr>
          <p:nvPr>
            <p:ph type="body" idx="1"/>
          </p:nvPr>
        </p:nvSpPr>
        <p:spPr>
          <a:xfrm>
            <a:off x="570717" y="1607979"/>
            <a:ext cx="3999911" cy="801943"/>
          </a:xfrm>
        </p:spPr>
        <p:txBody>
          <a:bodyPr>
            <a:normAutofit/>
          </a:bodyPr>
          <a:lstStyle/>
          <a:p>
            <a:pPr algn="ctr"/>
            <a:r>
              <a:rPr lang="en-US">
                <a:latin typeface="Roboto" panose="02000000000000000000" pitchFamily="2" charset="0"/>
                <a:ea typeface="Roboto" panose="02000000000000000000" pitchFamily="2" charset="0"/>
                <a:cs typeface="Roboto" panose="02000000000000000000" pitchFamily="2" charset="0"/>
              </a:rPr>
              <a:t>High School Graduation</a:t>
            </a:r>
          </a:p>
        </p:txBody>
      </p:sp>
      <p:sp>
        <p:nvSpPr>
          <p:cNvPr id="4" name="Content Placeholder 3">
            <a:extLst>
              <a:ext uri="{FF2B5EF4-FFF2-40B4-BE49-F238E27FC236}">
                <a16:creationId xmlns:a16="http://schemas.microsoft.com/office/drawing/2014/main" id="{ACAA1077-C387-4544-8E2C-E485F964020D}"/>
              </a:ext>
            </a:extLst>
          </p:cNvPr>
          <p:cNvSpPr>
            <a:spLocks noGrp="1"/>
          </p:cNvSpPr>
          <p:nvPr>
            <p:ph sz="half" idx="2"/>
          </p:nvPr>
        </p:nvSpPr>
        <p:spPr>
          <a:xfrm>
            <a:off x="609600" y="2478935"/>
            <a:ext cx="3807257" cy="3043130"/>
          </a:xfrm>
        </p:spPr>
        <p:txBody>
          <a:bodyPr>
            <a:normAutofit fontScale="62500" lnSpcReduction="20000"/>
          </a:bodyPr>
          <a:lstStyle/>
          <a:p>
            <a:r>
              <a:rPr lang="en-US">
                <a:latin typeface="Roboto" panose="02000000000000000000" pitchFamily="2" charset="0"/>
                <a:ea typeface="Roboto" panose="02000000000000000000" pitchFamily="2" charset="0"/>
                <a:cs typeface="Roboto" panose="02000000000000000000" pitchFamily="2" charset="0"/>
              </a:rPr>
              <a:t>Requirements are determined by the GA Department of Education (</a:t>
            </a:r>
            <a:r>
              <a:rPr lang="en-US" err="1">
                <a:latin typeface="Roboto" panose="02000000000000000000" pitchFamily="2" charset="0"/>
                <a:ea typeface="Roboto" panose="02000000000000000000" pitchFamily="2" charset="0"/>
                <a:cs typeface="Roboto" panose="02000000000000000000" pitchFamily="2" charset="0"/>
              </a:rPr>
              <a:t>GaDoE</a:t>
            </a:r>
            <a:r>
              <a:rPr lang="en-US">
                <a:latin typeface="Roboto" panose="02000000000000000000" pitchFamily="2" charset="0"/>
                <a:ea typeface="Roboto" panose="02000000000000000000" pitchFamily="2" charset="0"/>
                <a:cs typeface="Roboto" panose="02000000000000000000" pitchFamily="2" charset="0"/>
              </a:rPr>
              <a:t>)</a:t>
            </a:r>
          </a:p>
          <a:p>
            <a:r>
              <a:rPr lang="en-US">
                <a:latin typeface="Roboto" panose="02000000000000000000" pitchFamily="2" charset="0"/>
                <a:ea typeface="Roboto" panose="02000000000000000000" pitchFamily="2" charset="0"/>
                <a:cs typeface="Roboto" panose="02000000000000000000" pitchFamily="2" charset="0"/>
              </a:rPr>
              <a:t>Requirements</a:t>
            </a:r>
            <a:r>
              <a:rPr lang="en-US" b="1">
                <a:latin typeface="Roboto" panose="02000000000000000000" pitchFamily="2" charset="0"/>
                <a:ea typeface="Roboto" panose="02000000000000000000" pitchFamily="2" charset="0"/>
                <a:cs typeface="Roboto" panose="02000000000000000000" pitchFamily="2" charset="0"/>
              </a:rPr>
              <a:t> </a:t>
            </a:r>
            <a:r>
              <a:rPr lang="en-US">
                <a:latin typeface="Roboto" panose="02000000000000000000" pitchFamily="2" charset="0"/>
                <a:ea typeface="Roboto" panose="02000000000000000000" pitchFamily="2" charset="0"/>
                <a:cs typeface="Roboto" panose="02000000000000000000" pitchFamily="2" charset="0"/>
              </a:rPr>
              <a:t>are</a:t>
            </a:r>
            <a:r>
              <a:rPr lang="en-US" b="1">
                <a:latin typeface="Roboto" panose="02000000000000000000" pitchFamily="2" charset="0"/>
                <a:ea typeface="Roboto" panose="02000000000000000000" pitchFamily="2" charset="0"/>
                <a:cs typeface="Roboto" panose="02000000000000000000" pitchFamily="2" charset="0"/>
              </a:rPr>
              <a:t> tracked by you</a:t>
            </a:r>
            <a:r>
              <a:rPr lang="en-US">
                <a:latin typeface="Roboto" panose="02000000000000000000" pitchFamily="2" charset="0"/>
                <a:ea typeface="Roboto" panose="02000000000000000000" pitchFamily="2" charset="0"/>
                <a:cs typeface="Roboto" panose="02000000000000000000" pitchFamily="2" charset="0"/>
              </a:rPr>
              <a:t>, </a:t>
            </a:r>
            <a:r>
              <a:rPr lang="en-US" b="1">
                <a:latin typeface="Roboto" panose="02000000000000000000" pitchFamily="2" charset="0"/>
                <a:ea typeface="Roboto" panose="02000000000000000000" pitchFamily="2" charset="0"/>
                <a:cs typeface="Roboto" panose="02000000000000000000" pitchFamily="2" charset="0"/>
              </a:rPr>
              <a:t>your teachers, and your school counselor.</a:t>
            </a:r>
          </a:p>
          <a:p>
            <a:r>
              <a:rPr lang="en-US">
                <a:latin typeface="Roboto" panose="02000000000000000000" pitchFamily="2" charset="0"/>
                <a:ea typeface="Roboto" panose="02000000000000000000" pitchFamily="2" charset="0"/>
                <a:cs typeface="Roboto" panose="02000000000000000000" pitchFamily="2" charset="0"/>
              </a:rPr>
              <a:t>Meeting minimum requirements guarantees graduation.</a:t>
            </a:r>
          </a:p>
          <a:p>
            <a:r>
              <a:rPr lang="en-US">
                <a:latin typeface="Roboto" panose="02000000000000000000" pitchFamily="2" charset="0"/>
                <a:ea typeface="Roboto" panose="02000000000000000000" pitchFamily="2" charset="0"/>
                <a:cs typeface="Roboto" panose="02000000000000000000" pitchFamily="2" charset="0"/>
              </a:rPr>
              <a:t>There are </a:t>
            </a:r>
            <a:r>
              <a:rPr lang="en-US" b="1">
                <a:latin typeface="Roboto" panose="02000000000000000000" pitchFamily="2" charset="0"/>
                <a:ea typeface="Roboto" panose="02000000000000000000" pitchFamily="2" charset="0"/>
                <a:cs typeface="Roboto" panose="02000000000000000000" pitchFamily="2" charset="0"/>
              </a:rPr>
              <a:t>23</a:t>
            </a:r>
            <a:r>
              <a:rPr lang="en-US">
                <a:latin typeface="Roboto" panose="02000000000000000000" pitchFamily="2" charset="0"/>
                <a:ea typeface="Roboto" panose="02000000000000000000" pitchFamily="2" charset="0"/>
                <a:cs typeface="Roboto" panose="02000000000000000000" pitchFamily="2" charset="0"/>
              </a:rPr>
              <a:t> required credits in specific areas.</a:t>
            </a:r>
          </a:p>
          <a:p>
            <a:r>
              <a:rPr lang="en-US">
                <a:latin typeface="Roboto" panose="02000000000000000000" pitchFamily="2" charset="0"/>
                <a:ea typeface="Roboto" panose="02000000000000000000" pitchFamily="2" charset="0"/>
                <a:cs typeface="Roboto" panose="02000000000000000000" pitchFamily="2" charset="0"/>
              </a:rPr>
              <a:t>Foundations of Algebra can meet 4</a:t>
            </a:r>
            <a:r>
              <a:rPr lang="en-US" baseline="30000">
                <a:latin typeface="Roboto" panose="02000000000000000000" pitchFamily="2" charset="0"/>
                <a:ea typeface="Roboto" panose="02000000000000000000" pitchFamily="2" charset="0"/>
                <a:cs typeface="Roboto" panose="02000000000000000000" pitchFamily="2" charset="0"/>
              </a:rPr>
              <a:t>th</a:t>
            </a:r>
            <a:r>
              <a:rPr lang="en-US">
                <a:latin typeface="Roboto" panose="02000000000000000000" pitchFamily="2" charset="0"/>
                <a:ea typeface="Roboto" panose="02000000000000000000" pitchFamily="2" charset="0"/>
                <a:cs typeface="Roboto" panose="02000000000000000000" pitchFamily="2" charset="0"/>
              </a:rPr>
              <a:t> Math credit requirement.</a:t>
            </a:r>
          </a:p>
          <a:p>
            <a:r>
              <a:rPr lang="en-US">
                <a:latin typeface="Roboto" panose="02000000000000000000" pitchFamily="2" charset="0"/>
                <a:ea typeface="Roboto" panose="02000000000000000000" pitchFamily="2" charset="0"/>
                <a:cs typeface="Roboto" panose="02000000000000000000" pitchFamily="2" charset="0"/>
              </a:rPr>
              <a:t>World Language is </a:t>
            </a:r>
            <a:r>
              <a:rPr lang="en-US" b="1" u="sng">
                <a:latin typeface="Roboto" panose="02000000000000000000" pitchFamily="2" charset="0"/>
                <a:ea typeface="Roboto" panose="02000000000000000000" pitchFamily="2" charset="0"/>
                <a:cs typeface="Roboto" panose="02000000000000000000" pitchFamily="2" charset="0"/>
              </a:rPr>
              <a:t>not</a:t>
            </a:r>
            <a:r>
              <a:rPr lang="en-US">
                <a:latin typeface="Roboto" panose="02000000000000000000" pitchFamily="2" charset="0"/>
                <a:ea typeface="Roboto" panose="02000000000000000000" pitchFamily="2" charset="0"/>
                <a:cs typeface="Roboto" panose="02000000000000000000" pitchFamily="2" charset="0"/>
              </a:rPr>
              <a:t> required. </a:t>
            </a:r>
          </a:p>
        </p:txBody>
      </p:sp>
      <p:sp>
        <p:nvSpPr>
          <p:cNvPr id="5" name="Text Placeholder 4">
            <a:extLst>
              <a:ext uri="{FF2B5EF4-FFF2-40B4-BE49-F238E27FC236}">
                <a16:creationId xmlns:a16="http://schemas.microsoft.com/office/drawing/2014/main" id="{98EFC8A6-9D60-4B03-8CCC-67E755AA041A}"/>
              </a:ext>
            </a:extLst>
          </p:cNvPr>
          <p:cNvSpPr>
            <a:spLocks noGrp="1"/>
          </p:cNvSpPr>
          <p:nvPr>
            <p:ph type="body" sz="quarter" idx="3"/>
          </p:nvPr>
        </p:nvSpPr>
        <p:spPr>
          <a:xfrm>
            <a:off x="5031944" y="1607979"/>
            <a:ext cx="3125652" cy="802237"/>
          </a:xfrm>
        </p:spPr>
        <p:txBody>
          <a:bodyPr>
            <a:normAutofit/>
          </a:bodyPr>
          <a:lstStyle/>
          <a:p>
            <a:pPr algn="ctr"/>
            <a:r>
              <a:rPr lang="en-US">
                <a:latin typeface="Roboto" panose="02000000000000000000" pitchFamily="2" charset="0"/>
                <a:ea typeface="Roboto" panose="02000000000000000000" pitchFamily="2" charset="0"/>
                <a:cs typeface="Roboto" panose="02000000000000000000" pitchFamily="2" charset="0"/>
              </a:rPr>
              <a:t>College Admissions</a:t>
            </a:r>
          </a:p>
        </p:txBody>
      </p:sp>
      <p:sp>
        <p:nvSpPr>
          <p:cNvPr id="6" name="Content Placeholder 5">
            <a:extLst>
              <a:ext uri="{FF2B5EF4-FFF2-40B4-BE49-F238E27FC236}">
                <a16:creationId xmlns:a16="http://schemas.microsoft.com/office/drawing/2014/main" id="{3685078F-69D0-4B62-B7CA-EF739324E876}"/>
              </a:ext>
            </a:extLst>
          </p:cNvPr>
          <p:cNvSpPr>
            <a:spLocks noGrp="1"/>
          </p:cNvSpPr>
          <p:nvPr>
            <p:ph sz="quarter" idx="4"/>
          </p:nvPr>
        </p:nvSpPr>
        <p:spPr>
          <a:xfrm>
            <a:off x="4860588" y="2478935"/>
            <a:ext cx="3807257" cy="3731709"/>
          </a:xfrm>
        </p:spPr>
        <p:txBody>
          <a:bodyPr>
            <a:normAutofit fontScale="62500" lnSpcReduction="20000"/>
          </a:bodyPr>
          <a:lstStyle/>
          <a:p>
            <a:r>
              <a:rPr lang="en-US">
                <a:latin typeface="Roboto" panose="02000000000000000000" pitchFamily="2" charset="0"/>
                <a:ea typeface="Roboto" panose="02000000000000000000" pitchFamily="2" charset="0"/>
                <a:cs typeface="Roboto" panose="02000000000000000000" pitchFamily="2" charset="0"/>
              </a:rPr>
              <a:t>Requirements and acceptance are determined by the individual college.</a:t>
            </a:r>
          </a:p>
          <a:p>
            <a:r>
              <a:rPr lang="en-US">
                <a:latin typeface="Roboto" panose="02000000000000000000" pitchFamily="2" charset="0"/>
                <a:ea typeface="Roboto" panose="02000000000000000000" pitchFamily="2" charset="0"/>
                <a:cs typeface="Roboto" panose="02000000000000000000" pitchFamily="2" charset="0"/>
              </a:rPr>
              <a:t>Requirements</a:t>
            </a:r>
            <a:r>
              <a:rPr lang="en-US" b="1">
                <a:latin typeface="Roboto" panose="02000000000000000000" pitchFamily="2" charset="0"/>
                <a:ea typeface="Roboto" panose="02000000000000000000" pitchFamily="2" charset="0"/>
                <a:cs typeface="Roboto" panose="02000000000000000000" pitchFamily="2" charset="0"/>
              </a:rPr>
              <a:t> </a:t>
            </a:r>
            <a:r>
              <a:rPr lang="en-US">
                <a:latin typeface="Roboto" panose="02000000000000000000" pitchFamily="2" charset="0"/>
                <a:ea typeface="Roboto" panose="02000000000000000000" pitchFamily="2" charset="0"/>
                <a:cs typeface="Roboto" panose="02000000000000000000" pitchFamily="2" charset="0"/>
              </a:rPr>
              <a:t>are</a:t>
            </a:r>
            <a:r>
              <a:rPr lang="en-US" b="1">
                <a:latin typeface="Roboto" panose="02000000000000000000" pitchFamily="2" charset="0"/>
                <a:ea typeface="Roboto" panose="02000000000000000000" pitchFamily="2" charset="0"/>
                <a:cs typeface="Roboto" panose="02000000000000000000" pitchFamily="2" charset="0"/>
              </a:rPr>
              <a:t> tracked by you </a:t>
            </a:r>
            <a:r>
              <a:rPr lang="en-US">
                <a:latin typeface="Roboto" panose="02000000000000000000" pitchFamily="2" charset="0"/>
                <a:ea typeface="Roboto" panose="02000000000000000000" pitchFamily="2" charset="0"/>
                <a:cs typeface="Roboto" panose="02000000000000000000" pitchFamily="2" charset="0"/>
              </a:rPr>
              <a:t>– it is your responsibility to find out what the school requires.</a:t>
            </a:r>
          </a:p>
          <a:p>
            <a:r>
              <a:rPr lang="en-US">
                <a:latin typeface="Roboto" panose="02000000000000000000" pitchFamily="2" charset="0"/>
                <a:ea typeface="Roboto" panose="02000000000000000000" pitchFamily="2" charset="0"/>
                <a:cs typeface="Roboto" panose="02000000000000000000" pitchFamily="2" charset="0"/>
              </a:rPr>
              <a:t>Meeting minimum requirements </a:t>
            </a:r>
            <a:r>
              <a:rPr lang="en-US" b="1">
                <a:latin typeface="Roboto" panose="02000000000000000000" pitchFamily="2" charset="0"/>
                <a:ea typeface="Roboto" panose="02000000000000000000" pitchFamily="2" charset="0"/>
                <a:cs typeface="Roboto" panose="02000000000000000000" pitchFamily="2" charset="0"/>
              </a:rPr>
              <a:t>does not</a:t>
            </a:r>
            <a:r>
              <a:rPr lang="en-US">
                <a:latin typeface="Roboto" panose="02000000000000000000" pitchFamily="2" charset="0"/>
                <a:ea typeface="Roboto" panose="02000000000000000000" pitchFamily="2" charset="0"/>
                <a:cs typeface="Roboto" panose="02000000000000000000" pitchFamily="2" charset="0"/>
              </a:rPr>
              <a:t> guarantee acceptance.</a:t>
            </a:r>
          </a:p>
          <a:p>
            <a:r>
              <a:rPr lang="en-US">
                <a:latin typeface="Roboto" panose="02000000000000000000" pitchFamily="2" charset="0"/>
                <a:ea typeface="Roboto" panose="02000000000000000000" pitchFamily="2" charset="0"/>
                <a:cs typeface="Roboto" panose="02000000000000000000" pitchFamily="2" charset="0"/>
              </a:rPr>
              <a:t>Requires standardized testing (Accuplacer, SAT, or ACT)</a:t>
            </a:r>
            <a:endParaRPr lang="en-US">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b="1">
                <a:latin typeface="Roboto" panose="02000000000000000000" pitchFamily="2" charset="0"/>
                <a:ea typeface="Roboto" panose="02000000000000000000" pitchFamily="2" charset="0"/>
                <a:cs typeface="Roboto" panose="02000000000000000000" pitchFamily="2" charset="0"/>
              </a:rPr>
              <a:t>4-year colleges </a:t>
            </a:r>
            <a:r>
              <a:rPr lang="en-US">
                <a:latin typeface="Roboto" panose="02000000000000000000" pitchFamily="2" charset="0"/>
                <a:ea typeface="Roboto" panose="02000000000000000000" pitchFamily="2" charset="0"/>
                <a:cs typeface="Roboto" panose="02000000000000000000" pitchFamily="2" charset="0"/>
              </a:rPr>
              <a:t>require Mathematics beyond Advanced Algebra and 2 years of the same World Language (ex: Spanish 1 and 2, French 1 and 2)</a:t>
            </a:r>
          </a:p>
        </p:txBody>
      </p:sp>
      <p:cxnSp>
        <p:nvCxnSpPr>
          <p:cNvPr id="8" name="Straight Connector 7">
            <a:extLst>
              <a:ext uri="{FF2B5EF4-FFF2-40B4-BE49-F238E27FC236}">
                <a16:creationId xmlns:a16="http://schemas.microsoft.com/office/drawing/2014/main" id="{D718EA03-D567-4700-9C79-DB7DFE8C92A1}"/>
              </a:ext>
            </a:extLst>
          </p:cNvPr>
          <p:cNvCxnSpPr>
            <a:cxnSpLocks/>
          </p:cNvCxnSpPr>
          <p:nvPr/>
        </p:nvCxnSpPr>
        <p:spPr>
          <a:xfrm>
            <a:off x="4724400" y="2209800"/>
            <a:ext cx="0" cy="3581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5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7FF5-0DC4-4BEB-B428-59C2DAF3CAF3}"/>
              </a:ext>
            </a:extLst>
          </p:cNvPr>
          <p:cNvSpPr>
            <a:spLocks noGrp="1"/>
          </p:cNvSpPr>
          <p:nvPr>
            <p:ph type="title"/>
          </p:nvPr>
        </p:nvSpPr>
        <p:spPr/>
        <p:txBody>
          <a:bodyPr>
            <a:normAutofit/>
          </a:bodyPr>
          <a:lstStyle/>
          <a:p>
            <a:r>
              <a:rPr lang="en-US" sz="3200">
                <a:latin typeface="Roboto" panose="02000000000000000000" pitchFamily="2" charset="0"/>
                <a:ea typeface="Roboto" panose="02000000000000000000" pitchFamily="2" charset="0"/>
                <a:cs typeface="Roboto" panose="02000000000000000000" pitchFamily="2" charset="0"/>
              </a:rPr>
              <a:t>What does “</a:t>
            </a:r>
            <a:r>
              <a:rPr lang="en-US" sz="3200" i="1">
                <a:latin typeface="Roboto" panose="02000000000000000000" pitchFamily="2" charset="0"/>
                <a:ea typeface="Roboto" panose="02000000000000000000" pitchFamily="2" charset="0"/>
                <a:cs typeface="Roboto" panose="02000000000000000000" pitchFamily="2" charset="0"/>
              </a:rPr>
              <a:t>College</a:t>
            </a:r>
            <a:r>
              <a:rPr lang="en-US" sz="3200">
                <a:latin typeface="Roboto" panose="02000000000000000000" pitchFamily="2" charset="0"/>
                <a:ea typeface="Roboto" panose="02000000000000000000" pitchFamily="2" charset="0"/>
                <a:cs typeface="Roboto" panose="02000000000000000000" pitchFamily="2" charset="0"/>
              </a:rPr>
              <a:t>” mean?</a:t>
            </a:r>
          </a:p>
        </p:txBody>
      </p:sp>
      <p:graphicFrame>
        <p:nvGraphicFramePr>
          <p:cNvPr id="6" name="Content Placeholder 2">
            <a:extLst>
              <a:ext uri="{FF2B5EF4-FFF2-40B4-BE49-F238E27FC236}">
                <a16:creationId xmlns:a16="http://schemas.microsoft.com/office/drawing/2014/main" id="{B92B5692-B249-866D-F4F7-A5A4D5187D25}"/>
              </a:ext>
            </a:extLst>
          </p:cNvPr>
          <p:cNvGraphicFramePr>
            <a:graphicFrameLocks noGrp="1"/>
          </p:cNvGraphicFramePr>
          <p:nvPr>
            <p:ph sz="half" idx="1"/>
            <p:extLst>
              <p:ext uri="{D42A27DB-BD31-4B8C-83A1-F6EECF244321}">
                <p14:modId xmlns:p14="http://schemas.microsoft.com/office/powerpoint/2010/main" val="329044158"/>
              </p:ext>
            </p:extLst>
          </p:nvPr>
        </p:nvGraphicFramePr>
        <p:xfrm>
          <a:off x="1443038" y="2014538"/>
          <a:ext cx="3125787" cy="3436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02562F3B-5D52-4BC9-9B37-DDD623BCA05E}"/>
              </a:ext>
            </a:extLst>
          </p:cNvPr>
          <p:cNvSpPr>
            <a:spLocks noGrp="1"/>
          </p:cNvSpPr>
          <p:nvPr>
            <p:ph sz="half" idx="2"/>
          </p:nvPr>
        </p:nvSpPr>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There are several types of schools someone with a high school diploma can attend to earn an undergraduate degree or certificate.</a:t>
            </a:r>
          </a:p>
        </p:txBody>
      </p:sp>
    </p:spTree>
    <p:extLst>
      <p:ext uri="{BB962C8B-B14F-4D97-AF65-F5344CB8AC3E}">
        <p14:creationId xmlns:p14="http://schemas.microsoft.com/office/powerpoint/2010/main" val="6943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2" name="Rectangle 1031">
            <a:extLst>
              <a:ext uri="{FF2B5EF4-FFF2-40B4-BE49-F238E27FC236}">
                <a16:creationId xmlns:a16="http://schemas.microsoft.com/office/drawing/2014/main" id="{279E1FA4-890B-4B99-B1AD-AA4B78666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BBEE58B7-C53C-4E7B-A78E-2C44E3E0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332318" y="4460798"/>
            <a:ext cx="6477804" cy="558063"/>
          </a:xfrm>
        </p:spPr>
        <p:txBody>
          <a:bodyPr>
            <a:normAutofit/>
          </a:bodyPr>
          <a:lstStyle/>
          <a:p>
            <a:r>
              <a:rPr lang="en-US" sz="3100" b="1" dirty="0"/>
              <a:t>Welcome Class of 2027</a:t>
            </a:r>
          </a:p>
        </p:txBody>
      </p:sp>
      <p:sp>
        <p:nvSpPr>
          <p:cNvPr id="5" name="Subtitle 4">
            <a:extLst>
              <a:ext uri="{FF2B5EF4-FFF2-40B4-BE49-F238E27FC236}">
                <a16:creationId xmlns:a16="http://schemas.microsoft.com/office/drawing/2014/main" id="{9BD3FCEF-573C-4B64-B32D-A9CA65BB58CB}"/>
              </a:ext>
            </a:extLst>
          </p:cNvPr>
          <p:cNvSpPr>
            <a:spLocks noGrp="1"/>
          </p:cNvSpPr>
          <p:nvPr>
            <p:ph type="subTitle" idx="1"/>
          </p:nvPr>
        </p:nvSpPr>
        <p:spPr>
          <a:xfrm>
            <a:off x="1332318" y="5029495"/>
            <a:ext cx="6477804" cy="429072"/>
          </a:xfrm>
        </p:spPr>
        <p:txBody>
          <a:bodyPr vert="horz" lIns="91440" tIns="91440" rIns="91440" bIns="91440" rtlCol="0">
            <a:normAutofit/>
          </a:bodyPr>
          <a:lstStyle/>
          <a:p>
            <a:r>
              <a:rPr lang="en-US" sz="1400"/>
              <a:t>Junior advisement</a:t>
            </a:r>
          </a:p>
        </p:txBody>
      </p:sp>
      <p:grpSp>
        <p:nvGrpSpPr>
          <p:cNvPr id="1036" name="Group 1035">
            <a:extLst>
              <a:ext uri="{FF2B5EF4-FFF2-40B4-BE49-F238E27FC236}">
                <a16:creationId xmlns:a16="http://schemas.microsoft.com/office/drawing/2014/main" id="{B4BA1F0E-270C-4AB7-809E-DBD5AB8966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3679" y="323838"/>
            <a:ext cx="6496126" cy="3652791"/>
            <a:chOff x="7773058" y="600024"/>
            <a:chExt cx="3630912" cy="5222486"/>
          </a:xfrm>
        </p:grpSpPr>
        <p:sp>
          <p:nvSpPr>
            <p:cNvPr id="1037" name="Rectangle 1036">
              <a:extLst>
                <a:ext uri="{FF2B5EF4-FFF2-40B4-BE49-F238E27FC236}">
                  <a16:creationId xmlns:a16="http://schemas.microsoft.com/office/drawing/2014/main" id="{F753DA19-3231-4BF9-80B9-6200D2367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3058" y="600024"/>
              <a:ext cx="3630912"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241F8506-51A0-4CD0-889F-826E9E678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04482" y="1062693"/>
              <a:ext cx="3367301"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0" name="Rectangle 1039">
            <a:extLst>
              <a:ext uri="{FF2B5EF4-FFF2-40B4-BE49-F238E27FC236}">
                <a16:creationId xmlns:a16="http://schemas.microsoft.com/office/drawing/2014/main" id="{29BCA0E2-0826-4688-8066-477F24371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241" y="822145"/>
            <a:ext cx="5777159" cy="2662923"/>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6">
            <a:extLst>
              <a:ext uri="{FF2B5EF4-FFF2-40B4-BE49-F238E27FC236}">
                <a16:creationId xmlns:a16="http://schemas.microsoft.com/office/drawing/2014/main" id="{FA0277F6-AD20-4C8D-B85F-9E8F71FE6C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48588" y="1005628"/>
            <a:ext cx="2466323" cy="2369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a:extLst>
              <a:ext uri="{FF2B5EF4-FFF2-40B4-BE49-F238E27FC236}">
                <a16:creationId xmlns:a16="http://schemas.microsoft.com/office/drawing/2014/main" id="{76B88CBA-E039-4F03-9F0D-BA4B610F80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29090" y="989713"/>
            <a:ext cx="2699945" cy="231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42" name="Straight Connector 1041">
            <a:extLst>
              <a:ext uri="{FF2B5EF4-FFF2-40B4-BE49-F238E27FC236}">
                <a16:creationId xmlns:a16="http://schemas.microsoft.com/office/drawing/2014/main" id="{4C3F4B1E-3EAB-415B-825A-464AAF1D75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5027185"/>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44" name="Picture 1043">
            <a:extLst>
              <a:ext uri="{FF2B5EF4-FFF2-40B4-BE49-F238E27FC236}">
                <a16:creationId xmlns:a16="http://schemas.microsoft.com/office/drawing/2014/main" id="{6B708961-E777-4956-A983-78A4F532F4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046" name="Straight Connector 1045">
            <a:extLst>
              <a:ext uri="{FF2B5EF4-FFF2-40B4-BE49-F238E27FC236}">
                <a16:creationId xmlns:a16="http://schemas.microsoft.com/office/drawing/2014/main" id="{59D3B50E-372C-47D8-BC90-104318AD8B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E188E-FD01-BA4D-7BDB-8EAF8297C63A}"/>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How do I get into college?</a:t>
            </a:r>
          </a:p>
        </p:txBody>
      </p:sp>
      <p:sp>
        <p:nvSpPr>
          <p:cNvPr id="3" name="Content Placeholder 2">
            <a:extLst>
              <a:ext uri="{FF2B5EF4-FFF2-40B4-BE49-F238E27FC236}">
                <a16:creationId xmlns:a16="http://schemas.microsoft.com/office/drawing/2014/main" id="{4DEC3B58-6E57-F5D7-2B23-FCC680B9FD88}"/>
              </a:ext>
            </a:extLst>
          </p:cNvPr>
          <p:cNvSpPr>
            <a:spLocks noGrp="1"/>
          </p:cNvSpPr>
          <p:nvPr>
            <p:ph sz="half" idx="1"/>
          </p:nvPr>
        </p:nvSpPr>
        <p:spPr/>
        <p:txBody>
          <a:bodyPr>
            <a:normAutofit fontScale="70000" lnSpcReduction="20000"/>
          </a:bodyPr>
          <a:lstStyle/>
          <a:p>
            <a:r>
              <a:rPr lang="en-US">
                <a:latin typeface="Roboto" panose="02000000000000000000" pitchFamily="2" charset="0"/>
                <a:ea typeface="Roboto" panose="02000000000000000000" pitchFamily="2" charset="0"/>
                <a:cs typeface="Roboto" panose="02000000000000000000" pitchFamily="2" charset="0"/>
              </a:rPr>
              <a:t>Research colleges and universities online</a:t>
            </a:r>
          </a:p>
          <a:p>
            <a:r>
              <a:rPr lang="en-US">
                <a:latin typeface="Roboto" panose="02000000000000000000" pitchFamily="2" charset="0"/>
                <a:ea typeface="Roboto" panose="02000000000000000000" pitchFamily="2" charset="0"/>
                <a:cs typeface="Roboto" panose="02000000000000000000" pitchFamily="2" charset="0"/>
              </a:rPr>
              <a:t>Attend college fairs and info sessions</a:t>
            </a:r>
          </a:p>
          <a:p>
            <a:r>
              <a:rPr lang="en-US">
                <a:latin typeface="Roboto" panose="02000000000000000000" pitchFamily="2" charset="0"/>
                <a:ea typeface="Roboto" panose="02000000000000000000" pitchFamily="2" charset="0"/>
                <a:cs typeface="Roboto" panose="02000000000000000000" pitchFamily="2" charset="0"/>
              </a:rPr>
              <a:t>Make a list of potential schools</a:t>
            </a:r>
          </a:p>
          <a:p>
            <a:r>
              <a:rPr lang="en-US">
                <a:latin typeface="Roboto" panose="02000000000000000000" pitchFamily="2" charset="0"/>
                <a:ea typeface="Roboto" panose="02000000000000000000" pitchFamily="2" charset="0"/>
                <a:cs typeface="Roboto" panose="02000000000000000000" pitchFamily="2" charset="0"/>
              </a:rPr>
              <a:t>Schedule college visits (virtual and in-person) when possible</a:t>
            </a:r>
          </a:p>
        </p:txBody>
      </p:sp>
      <p:sp>
        <p:nvSpPr>
          <p:cNvPr id="4" name="Content Placeholder 3">
            <a:extLst>
              <a:ext uri="{FF2B5EF4-FFF2-40B4-BE49-F238E27FC236}">
                <a16:creationId xmlns:a16="http://schemas.microsoft.com/office/drawing/2014/main" id="{8E712D82-8932-57B0-989A-3C430DBEA556}"/>
              </a:ext>
            </a:extLst>
          </p:cNvPr>
          <p:cNvSpPr>
            <a:spLocks noGrp="1"/>
          </p:cNvSpPr>
          <p:nvPr>
            <p:ph sz="half" idx="2"/>
          </p:nvPr>
        </p:nvSpPr>
        <p:spPr/>
        <p:txBody>
          <a:bodyPr>
            <a:normAutofit fontScale="70000" lnSpcReduction="20000"/>
          </a:bodyPr>
          <a:lstStyle/>
          <a:p>
            <a:r>
              <a:rPr lang="en-US">
                <a:latin typeface="Roboto" panose="02000000000000000000" pitchFamily="2" charset="0"/>
                <a:ea typeface="Roboto" panose="02000000000000000000" pitchFamily="2" charset="0"/>
                <a:cs typeface="Roboto" panose="02000000000000000000" pitchFamily="2" charset="0"/>
              </a:rPr>
              <a:t>Build your list</a:t>
            </a:r>
          </a:p>
          <a:p>
            <a:pPr lvl="1"/>
            <a:r>
              <a:rPr lang="en-US">
                <a:latin typeface="Roboto" panose="02000000000000000000" pitchFamily="2" charset="0"/>
                <a:ea typeface="Roboto" panose="02000000000000000000" pitchFamily="2" charset="0"/>
                <a:cs typeface="Roboto" panose="02000000000000000000" pitchFamily="2" charset="0"/>
              </a:rPr>
              <a:t>Add interested colleges to “Colleges I’m Thinking About” in Naviance</a:t>
            </a:r>
          </a:p>
          <a:p>
            <a:r>
              <a:rPr lang="en-US">
                <a:latin typeface="Roboto" panose="02000000000000000000" pitchFamily="2" charset="0"/>
                <a:ea typeface="Roboto" panose="02000000000000000000" pitchFamily="2" charset="0"/>
                <a:cs typeface="Roboto" panose="02000000000000000000" pitchFamily="2" charset="0"/>
              </a:rPr>
              <a:t>Define Your Priorities</a:t>
            </a:r>
          </a:p>
          <a:p>
            <a:pPr lvl="1"/>
            <a:r>
              <a:rPr lang="en-US">
                <a:latin typeface="Roboto" panose="02000000000000000000" pitchFamily="2" charset="0"/>
                <a:ea typeface="Roboto" panose="02000000000000000000" pitchFamily="2" charset="0"/>
                <a:cs typeface="Roboto" panose="02000000000000000000" pitchFamily="2" charset="0"/>
              </a:rPr>
              <a:t>Location, Size, Major, Cost</a:t>
            </a:r>
          </a:p>
          <a:p>
            <a:pPr lvl="1"/>
            <a:r>
              <a:rPr lang="en-US">
                <a:latin typeface="Roboto" panose="02000000000000000000" pitchFamily="2" charset="0"/>
                <a:ea typeface="Roboto" panose="02000000000000000000" pitchFamily="2" charset="0"/>
                <a:cs typeface="Roboto" panose="02000000000000000000" pitchFamily="2" charset="0"/>
              </a:rPr>
              <a:t>Look at Freshman Profile</a:t>
            </a:r>
          </a:p>
          <a:p>
            <a:pPr lvl="1"/>
            <a:r>
              <a:rPr lang="en-US">
                <a:latin typeface="Roboto" panose="02000000000000000000" pitchFamily="2" charset="0"/>
                <a:ea typeface="Roboto" panose="02000000000000000000" pitchFamily="2" charset="0"/>
                <a:cs typeface="Roboto" panose="02000000000000000000" pitchFamily="2" charset="0"/>
              </a:rPr>
              <a:t>Admission Requirements</a:t>
            </a:r>
          </a:p>
          <a:p>
            <a:r>
              <a:rPr lang="en-US">
                <a:latin typeface="Roboto" panose="02000000000000000000" pitchFamily="2" charset="0"/>
                <a:ea typeface="Roboto" panose="02000000000000000000" pitchFamily="2" charset="0"/>
                <a:cs typeface="Roboto" panose="02000000000000000000" pitchFamily="2" charset="0"/>
              </a:rPr>
              <a:t>Do Your Research</a:t>
            </a:r>
          </a:p>
          <a:p>
            <a:pPr lvl="1"/>
            <a:r>
              <a:rPr lang="en-US" err="1">
                <a:latin typeface="Roboto" panose="02000000000000000000" pitchFamily="2" charset="0"/>
                <a:ea typeface="Roboto" panose="02000000000000000000" pitchFamily="2" charset="0"/>
                <a:cs typeface="Roboto" panose="02000000000000000000" pitchFamily="2" charset="0"/>
              </a:rPr>
              <a:t>SuperMatch</a:t>
            </a:r>
            <a:r>
              <a:rPr lang="en-US">
                <a:latin typeface="Roboto" panose="02000000000000000000" pitchFamily="2" charset="0"/>
                <a:ea typeface="Roboto" panose="02000000000000000000" pitchFamily="2" charset="0"/>
                <a:cs typeface="Roboto" panose="02000000000000000000" pitchFamily="2" charset="0"/>
              </a:rPr>
              <a:t> in Naviance</a:t>
            </a:r>
          </a:p>
          <a:p>
            <a:r>
              <a:rPr lang="en-US">
                <a:latin typeface="Roboto" panose="02000000000000000000" pitchFamily="2" charset="0"/>
                <a:ea typeface="Roboto" panose="02000000000000000000" pitchFamily="2" charset="0"/>
                <a:cs typeface="Roboto" panose="02000000000000000000" pitchFamily="2" charset="0"/>
              </a:rPr>
              <a:t>Find Balance</a:t>
            </a:r>
          </a:p>
          <a:p>
            <a:pPr lvl="1"/>
            <a:r>
              <a:rPr lang="en-US">
                <a:latin typeface="Roboto" panose="02000000000000000000" pitchFamily="2" charset="0"/>
                <a:ea typeface="Roboto" panose="02000000000000000000" pitchFamily="2" charset="0"/>
                <a:cs typeface="Roboto" panose="02000000000000000000" pitchFamily="2" charset="0"/>
              </a:rPr>
              <a:t>5-7 colleges</a:t>
            </a:r>
          </a:p>
          <a:p>
            <a:pPr lvl="1"/>
            <a:r>
              <a:rPr lang="en-US">
                <a:latin typeface="Roboto" panose="02000000000000000000" pitchFamily="2" charset="0"/>
                <a:ea typeface="Roboto" panose="02000000000000000000" pitchFamily="2" charset="0"/>
                <a:cs typeface="Roboto" panose="02000000000000000000" pitchFamily="2" charset="0"/>
              </a:rPr>
              <a:t>Safety, Target, and Reach colleges</a:t>
            </a:r>
          </a:p>
        </p:txBody>
      </p:sp>
    </p:spTree>
    <p:extLst>
      <p:ext uri="{BB962C8B-B14F-4D97-AF65-F5344CB8AC3E}">
        <p14:creationId xmlns:p14="http://schemas.microsoft.com/office/powerpoint/2010/main" val="100382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3AE6704-4607-4A41-9778-5F19F627B204}"/>
              </a:ext>
            </a:extLst>
          </p:cNvPr>
          <p:cNvSpPr>
            <a:spLocks noGrp="1"/>
          </p:cNvSpPr>
          <p:nvPr>
            <p:ph type="title"/>
          </p:nvPr>
        </p:nvSpPr>
        <p:spPr>
          <a:xfrm>
            <a:off x="1088685" y="804520"/>
            <a:ext cx="4162766" cy="1049235"/>
          </a:xfrm>
        </p:spPr>
        <p:txBody>
          <a:bodyPr>
            <a:normAutofit/>
          </a:bodyPr>
          <a:lstStyle/>
          <a:p>
            <a:r>
              <a:rPr lang="en-US" sz="2500">
                <a:latin typeface="Roboto" panose="02000000000000000000" pitchFamily="2" charset="0"/>
                <a:ea typeface="Roboto" panose="02000000000000000000" pitchFamily="2" charset="0"/>
                <a:cs typeface="Roboto" panose="02000000000000000000" pitchFamily="2" charset="0"/>
              </a:rPr>
              <a:t>Application Process:</a:t>
            </a:r>
            <a:br>
              <a:rPr lang="en-US" sz="2500">
                <a:latin typeface="Roboto" panose="02000000000000000000" pitchFamily="2" charset="0"/>
                <a:ea typeface="Roboto" panose="02000000000000000000" pitchFamily="2" charset="0"/>
                <a:cs typeface="Roboto" panose="02000000000000000000" pitchFamily="2" charset="0"/>
              </a:rPr>
            </a:br>
            <a:r>
              <a:rPr lang="en-US" sz="2500">
                <a:latin typeface="Roboto" panose="02000000000000000000" pitchFamily="2" charset="0"/>
                <a:ea typeface="Roboto" panose="02000000000000000000" pitchFamily="2" charset="0"/>
                <a:cs typeface="Roboto" panose="02000000000000000000" pitchFamily="2" charset="0"/>
              </a:rPr>
              <a:t>what you need to know</a:t>
            </a:r>
          </a:p>
        </p:txBody>
      </p:sp>
      <p:sp>
        <p:nvSpPr>
          <p:cNvPr id="21" name="Rectangle 20">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1F103A33-432E-44BB-8FB4-4E06ABE803AD}"/>
              </a:ext>
            </a:extLst>
          </p:cNvPr>
          <p:cNvSpPr>
            <a:spLocks noGrp="1"/>
          </p:cNvSpPr>
          <p:nvPr>
            <p:ph idx="1"/>
          </p:nvPr>
        </p:nvSpPr>
        <p:spPr>
          <a:xfrm>
            <a:off x="1088685" y="2015732"/>
            <a:ext cx="4162766" cy="3450613"/>
          </a:xfrm>
        </p:spPr>
        <p:txBody>
          <a:bodyPr>
            <a:normAutofit lnSpcReduction="10000"/>
          </a:bodyPr>
          <a:lstStyle/>
          <a:p>
            <a:pPr>
              <a:lnSpc>
                <a:spcPct val="110000"/>
              </a:lnSpc>
            </a:pPr>
            <a:r>
              <a:rPr lang="en-US" sz="1000">
                <a:latin typeface="Roboto" panose="02000000000000000000" pitchFamily="2" charset="0"/>
                <a:ea typeface="Roboto" panose="02000000000000000000" pitchFamily="2" charset="0"/>
                <a:cs typeface="Roboto" panose="02000000000000000000" pitchFamily="2" charset="0"/>
              </a:rPr>
              <a:t>Apply during your Senior year</a:t>
            </a:r>
          </a:p>
          <a:p>
            <a:pPr>
              <a:lnSpc>
                <a:spcPct val="110000"/>
              </a:lnSpc>
            </a:pPr>
            <a:r>
              <a:rPr lang="en-US" sz="1000">
                <a:latin typeface="Roboto" panose="02000000000000000000" pitchFamily="2" charset="0"/>
                <a:ea typeface="Roboto" panose="02000000000000000000" pitchFamily="2" charset="0"/>
                <a:cs typeface="Roboto" panose="02000000000000000000" pitchFamily="2" charset="0"/>
              </a:rPr>
              <a:t>Remember:  Your transcript will reflect your grades and coursework through Junior year.  As always, do your best in all courses! </a:t>
            </a:r>
          </a:p>
          <a:p>
            <a:pPr>
              <a:lnSpc>
                <a:spcPct val="110000"/>
              </a:lnSpc>
            </a:pPr>
            <a:r>
              <a:rPr lang="en-US" sz="1000">
                <a:latin typeface="Roboto" panose="02000000000000000000" pitchFamily="2" charset="0"/>
                <a:ea typeface="Roboto" panose="02000000000000000000" pitchFamily="2" charset="0"/>
                <a:cs typeface="Roboto" panose="02000000000000000000" pitchFamily="2" charset="0"/>
              </a:rPr>
              <a:t>Review each school’s application:</a:t>
            </a:r>
          </a:p>
          <a:p>
            <a:pPr lvl="1">
              <a:lnSpc>
                <a:spcPct val="110000"/>
              </a:lnSpc>
            </a:pPr>
            <a:r>
              <a:rPr lang="en-US" sz="1000">
                <a:latin typeface="Roboto" panose="02000000000000000000" pitchFamily="2" charset="0"/>
                <a:ea typeface="Roboto" panose="02000000000000000000" pitchFamily="2" charset="0"/>
                <a:cs typeface="Roboto" panose="02000000000000000000" pitchFamily="2" charset="0"/>
              </a:rPr>
              <a:t>Online application or Common App </a:t>
            </a:r>
          </a:p>
          <a:p>
            <a:pPr lvl="1">
              <a:lnSpc>
                <a:spcPct val="110000"/>
              </a:lnSpc>
            </a:pPr>
            <a:r>
              <a:rPr lang="en-US" sz="1000">
                <a:latin typeface="Roboto" panose="02000000000000000000" pitchFamily="2" charset="0"/>
                <a:ea typeface="Roboto" panose="02000000000000000000" pitchFamily="2" charset="0"/>
                <a:cs typeface="Roboto" panose="02000000000000000000" pitchFamily="2" charset="0"/>
              </a:rPr>
              <a:t>Transcript</a:t>
            </a:r>
          </a:p>
          <a:p>
            <a:pPr lvl="1">
              <a:lnSpc>
                <a:spcPct val="110000"/>
              </a:lnSpc>
            </a:pPr>
            <a:r>
              <a:rPr lang="en-US" sz="1000">
                <a:latin typeface="Roboto" panose="02000000000000000000" pitchFamily="2" charset="0"/>
                <a:ea typeface="Roboto" panose="02000000000000000000" pitchFamily="2" charset="0"/>
                <a:cs typeface="Roboto" panose="02000000000000000000" pitchFamily="2" charset="0"/>
              </a:rPr>
              <a:t>Test scores (send directly from ACT or College Board)</a:t>
            </a:r>
          </a:p>
          <a:p>
            <a:pPr lvl="1">
              <a:lnSpc>
                <a:spcPct val="110000"/>
              </a:lnSpc>
            </a:pPr>
            <a:r>
              <a:rPr lang="en-US" sz="1000">
                <a:latin typeface="Roboto" panose="02000000000000000000" pitchFamily="2" charset="0"/>
                <a:ea typeface="Roboto" panose="02000000000000000000" pitchFamily="2" charset="0"/>
                <a:cs typeface="Roboto" panose="02000000000000000000" pitchFamily="2" charset="0"/>
              </a:rPr>
              <a:t>Application fee (fee waiver for free/reduced lunch students)</a:t>
            </a:r>
          </a:p>
          <a:p>
            <a:pPr lvl="1">
              <a:lnSpc>
                <a:spcPct val="110000"/>
              </a:lnSpc>
            </a:pPr>
            <a:r>
              <a:rPr lang="en-US" sz="1000">
                <a:latin typeface="Roboto" panose="02000000000000000000" pitchFamily="2" charset="0"/>
                <a:ea typeface="Roboto" panose="02000000000000000000" pitchFamily="2" charset="0"/>
                <a:cs typeface="Roboto" panose="02000000000000000000" pitchFamily="2" charset="0"/>
              </a:rPr>
              <a:t>Recommendations (only if required by the college)</a:t>
            </a:r>
          </a:p>
          <a:p>
            <a:pPr lvl="2">
              <a:lnSpc>
                <a:spcPct val="110000"/>
              </a:lnSpc>
            </a:pPr>
            <a:r>
              <a:rPr lang="en-US" sz="1000">
                <a:latin typeface="Roboto" panose="02000000000000000000" pitchFamily="2" charset="0"/>
                <a:ea typeface="Roboto" panose="02000000000000000000" pitchFamily="2" charset="0"/>
                <a:cs typeface="Roboto" panose="02000000000000000000" pitchFamily="2" charset="0"/>
              </a:rPr>
              <a:t>Counselor Recommendation (or school evaluation) </a:t>
            </a:r>
          </a:p>
          <a:p>
            <a:pPr lvl="2">
              <a:lnSpc>
                <a:spcPct val="110000"/>
              </a:lnSpc>
            </a:pPr>
            <a:r>
              <a:rPr lang="en-US" sz="1000">
                <a:latin typeface="Roboto" panose="02000000000000000000" pitchFamily="2" charset="0"/>
                <a:ea typeface="Roboto" panose="02000000000000000000" pitchFamily="2" charset="0"/>
                <a:cs typeface="Roboto" panose="02000000000000000000" pitchFamily="2" charset="0"/>
              </a:rPr>
              <a:t>Teacher Recommendation (letter or form, typically a core teacher)</a:t>
            </a:r>
          </a:p>
          <a:p>
            <a:pPr>
              <a:lnSpc>
                <a:spcPct val="110000"/>
              </a:lnSpc>
            </a:pPr>
            <a:r>
              <a:rPr lang="en-US" sz="1000">
                <a:latin typeface="Roboto" panose="02000000000000000000" pitchFamily="2" charset="0"/>
                <a:ea typeface="Roboto" panose="02000000000000000000" pitchFamily="2" charset="0"/>
                <a:cs typeface="Roboto" panose="02000000000000000000" pitchFamily="2" charset="0"/>
              </a:rPr>
              <a:t>Know the deadlines!  They are firm!</a:t>
            </a:r>
          </a:p>
        </p:txBody>
      </p:sp>
      <p:grpSp>
        <p:nvGrpSpPr>
          <p:cNvPr id="23" name="Group 22">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63259" y="583365"/>
            <a:chExt cx="4074533" cy="5181928"/>
          </a:xfrm>
        </p:grpSpPr>
        <p:sp>
          <p:nvSpPr>
            <p:cNvPr id="24" name="Rectangle 23">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Calculator and folders">
            <a:extLst>
              <a:ext uri="{FF2B5EF4-FFF2-40B4-BE49-F238E27FC236}">
                <a16:creationId xmlns:a16="http://schemas.microsoft.com/office/drawing/2014/main" id="{6349E87B-3174-8E83-F7C8-04791529A53B}"/>
              </a:ext>
            </a:extLst>
          </p:cNvPr>
          <p:cNvPicPr>
            <a:picLocks noChangeAspect="1"/>
          </p:cNvPicPr>
          <p:nvPr/>
        </p:nvPicPr>
        <p:blipFill>
          <a:blip r:embed="rId3"/>
          <a:srcRect l="21322" r="41482" b="-1"/>
          <a:stretch/>
        </p:blipFill>
        <p:spPr>
          <a:xfrm>
            <a:off x="6087279" y="1116345"/>
            <a:ext cx="2099328" cy="3866172"/>
          </a:xfrm>
          <a:prstGeom prst="rect">
            <a:avLst/>
          </a:prstGeom>
        </p:spPr>
      </p:pic>
      <p:pic>
        <p:nvPicPr>
          <p:cNvPr id="27" name="Picture 26">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9" name="Straight Connector 28">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202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3D858E-A712-498D-D9A7-6F4865A549F3}"/>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College entrance exams: </a:t>
            </a:r>
            <a:br>
              <a:rPr lang="en-US">
                <a:latin typeface="Roboto" panose="02000000000000000000" pitchFamily="2" charset="0"/>
                <a:ea typeface="Roboto" panose="02000000000000000000" pitchFamily="2" charset="0"/>
                <a:cs typeface="Roboto" panose="02000000000000000000" pitchFamily="2" charset="0"/>
              </a:rPr>
            </a:br>
            <a:r>
              <a:rPr lang="en-US">
                <a:latin typeface="Roboto" panose="02000000000000000000" pitchFamily="2" charset="0"/>
                <a:ea typeface="Roboto" panose="02000000000000000000" pitchFamily="2" charset="0"/>
                <a:cs typeface="Roboto" panose="02000000000000000000" pitchFamily="2" charset="0"/>
              </a:rPr>
              <a:t>SAT v. act</a:t>
            </a:r>
          </a:p>
        </p:txBody>
      </p:sp>
      <p:sp>
        <p:nvSpPr>
          <p:cNvPr id="8" name="Content Placeholder 7">
            <a:extLst>
              <a:ext uri="{FF2B5EF4-FFF2-40B4-BE49-F238E27FC236}">
                <a16:creationId xmlns:a16="http://schemas.microsoft.com/office/drawing/2014/main" id="{6294B73C-8524-5A13-1782-16010BAA23EB}"/>
              </a:ext>
            </a:extLst>
          </p:cNvPr>
          <p:cNvSpPr>
            <a:spLocks noGrp="1"/>
          </p:cNvSpPr>
          <p:nvPr>
            <p:ph sz="half" idx="1"/>
          </p:nvPr>
        </p:nvSpPr>
        <p:spPr/>
        <p:txBody>
          <a:bodyPr>
            <a:normAutofit fontScale="77500" lnSpcReduction="20000"/>
          </a:bodyPr>
          <a:lstStyle/>
          <a:p>
            <a:pPr marL="0" indent="0">
              <a:buNone/>
            </a:pPr>
            <a:r>
              <a:rPr lang="en-US" b="1" u="sng">
                <a:latin typeface="Roboto" panose="02000000000000000000" pitchFamily="2" charset="0"/>
                <a:ea typeface="Roboto" panose="02000000000000000000" pitchFamily="2" charset="0"/>
                <a:cs typeface="Roboto" panose="02000000000000000000" pitchFamily="2" charset="0"/>
              </a:rPr>
              <a:t>SAT</a:t>
            </a:r>
          </a:p>
          <a:p>
            <a:r>
              <a:rPr lang="en-US" sz="1900">
                <a:latin typeface="Roboto" panose="02000000000000000000" pitchFamily="2" charset="0"/>
                <a:ea typeface="Roboto" panose="02000000000000000000" pitchFamily="2" charset="0"/>
                <a:cs typeface="Roboto" panose="02000000000000000000" pitchFamily="2" charset="0"/>
                <a:hlinkClick r:id="rId3"/>
              </a:rPr>
              <a:t>www.sat.org</a:t>
            </a:r>
            <a:endParaRPr lang="en-US" sz="1900">
              <a:latin typeface="Roboto" panose="02000000000000000000" pitchFamily="2" charset="0"/>
              <a:ea typeface="Roboto" panose="02000000000000000000" pitchFamily="2" charset="0"/>
              <a:cs typeface="Roboto" panose="02000000000000000000" pitchFamily="2" charset="0"/>
            </a:endParaRPr>
          </a:p>
          <a:p>
            <a:pPr>
              <a:spcBef>
                <a:spcPts val="0"/>
              </a:spcBef>
            </a:pPr>
            <a:r>
              <a:rPr lang="en-US" sz="1900">
                <a:latin typeface="Roboto" panose="02000000000000000000" pitchFamily="2" charset="0"/>
                <a:ea typeface="Roboto" panose="02000000000000000000" pitchFamily="2" charset="0"/>
                <a:cs typeface="Roboto" panose="02000000000000000000" pitchFamily="2" charset="0"/>
              </a:rPr>
              <a:t>Questions often require application, reasoning and analysis.</a:t>
            </a:r>
          </a:p>
          <a:p>
            <a:pPr>
              <a:spcBef>
                <a:spcPts val="0"/>
              </a:spcBef>
            </a:pPr>
            <a:r>
              <a:rPr lang="en-US" sz="1900">
                <a:latin typeface="Roboto" panose="02000000000000000000" pitchFamily="2" charset="0"/>
                <a:ea typeface="Roboto" panose="02000000000000000000" pitchFamily="2" charset="0"/>
                <a:cs typeface="Roboto" panose="02000000000000000000" pitchFamily="2" charset="0"/>
              </a:rPr>
              <a:t>2 sections: Math and Reading</a:t>
            </a:r>
          </a:p>
          <a:p>
            <a:pPr>
              <a:spcBef>
                <a:spcPts val="0"/>
              </a:spcBef>
            </a:pPr>
            <a:r>
              <a:rPr lang="en-US" sz="1900">
                <a:latin typeface="Roboto" panose="02000000000000000000" pitchFamily="2" charset="0"/>
                <a:ea typeface="Roboto" panose="02000000000000000000" pitchFamily="2" charset="0"/>
                <a:cs typeface="Roboto" panose="02000000000000000000" pitchFamily="2" charset="0"/>
              </a:rPr>
              <a:t>No penalty for guessing</a:t>
            </a:r>
          </a:p>
          <a:p>
            <a:pPr>
              <a:spcBef>
                <a:spcPts val="0"/>
              </a:spcBef>
            </a:pPr>
            <a:r>
              <a:rPr lang="en-US" sz="1900">
                <a:latin typeface="Roboto" panose="02000000000000000000" pitchFamily="2" charset="0"/>
                <a:ea typeface="Roboto" panose="02000000000000000000" pitchFamily="2" charset="0"/>
                <a:cs typeface="Roboto" panose="02000000000000000000" pitchFamily="2" charset="0"/>
              </a:rPr>
              <a:t>1600 maximum score</a:t>
            </a:r>
          </a:p>
          <a:p>
            <a:pPr>
              <a:spcBef>
                <a:spcPts val="0"/>
              </a:spcBef>
            </a:pPr>
            <a:r>
              <a:rPr lang="en-US" sz="1900">
                <a:latin typeface="Roboto" panose="02000000000000000000" pitchFamily="2" charset="0"/>
                <a:ea typeface="Roboto" panose="02000000000000000000" pitchFamily="2" charset="0"/>
                <a:cs typeface="Roboto" panose="02000000000000000000" pitchFamily="2" charset="0"/>
              </a:rPr>
              <a:t>Free online practice: Khan Academy</a:t>
            </a:r>
          </a:p>
          <a:p>
            <a:endParaRPr lang="en-US">
              <a:latin typeface="Roboto" panose="02000000000000000000" pitchFamily="2" charset="0"/>
              <a:ea typeface="Roboto" panose="02000000000000000000" pitchFamily="2" charset="0"/>
              <a:cs typeface="Roboto" panose="02000000000000000000" pitchFamily="2" charset="0"/>
            </a:endParaRPr>
          </a:p>
          <a:p>
            <a:pPr marL="0" indent="0">
              <a:buNone/>
            </a:pPr>
            <a:endParaRPr lang="en-US">
              <a:latin typeface="Roboto" panose="02000000000000000000" pitchFamily="2" charset="0"/>
              <a:ea typeface="Roboto" panose="02000000000000000000" pitchFamily="2" charset="0"/>
              <a:cs typeface="Roboto" panose="02000000000000000000" pitchFamily="2" charset="0"/>
            </a:endParaRPr>
          </a:p>
          <a:p>
            <a:pPr marL="0" indent="0">
              <a:buNone/>
            </a:pPr>
            <a:endParaRPr lang="en-US"/>
          </a:p>
        </p:txBody>
      </p:sp>
      <p:sp>
        <p:nvSpPr>
          <p:cNvPr id="9" name="Content Placeholder 8">
            <a:extLst>
              <a:ext uri="{FF2B5EF4-FFF2-40B4-BE49-F238E27FC236}">
                <a16:creationId xmlns:a16="http://schemas.microsoft.com/office/drawing/2014/main" id="{AD8675F3-0B1B-2247-2594-6B83A6751797}"/>
              </a:ext>
            </a:extLst>
          </p:cNvPr>
          <p:cNvSpPr>
            <a:spLocks noGrp="1"/>
          </p:cNvSpPr>
          <p:nvPr>
            <p:ph sz="half" idx="2"/>
          </p:nvPr>
        </p:nvSpPr>
        <p:spPr/>
        <p:txBody>
          <a:bodyPr>
            <a:normAutofit fontScale="77500" lnSpcReduction="20000"/>
          </a:bodyPr>
          <a:lstStyle/>
          <a:p>
            <a:pPr marL="0" indent="0">
              <a:buNone/>
            </a:pPr>
            <a:r>
              <a:rPr lang="en-US" b="1" u="sng">
                <a:latin typeface="Roboto" panose="02000000000000000000" pitchFamily="2" charset="0"/>
                <a:ea typeface="Roboto" panose="02000000000000000000" pitchFamily="2" charset="0"/>
                <a:cs typeface="Roboto" panose="02000000000000000000" pitchFamily="2" charset="0"/>
              </a:rPr>
              <a:t>ACT</a:t>
            </a:r>
          </a:p>
          <a:p>
            <a:r>
              <a:rPr lang="en-US">
                <a:latin typeface="Roboto" panose="02000000000000000000" pitchFamily="2" charset="0"/>
                <a:ea typeface="Roboto" panose="02000000000000000000" pitchFamily="2" charset="0"/>
                <a:cs typeface="Roboto" panose="02000000000000000000" pitchFamily="2" charset="0"/>
                <a:hlinkClick r:id="rId4"/>
              </a:rPr>
              <a:t>www.actstudent.org</a:t>
            </a:r>
            <a:endParaRPr lang="en-US">
              <a:latin typeface="Roboto" panose="02000000000000000000" pitchFamily="2" charset="0"/>
              <a:ea typeface="Roboto" panose="02000000000000000000" pitchFamily="2" charset="0"/>
              <a:cs typeface="Roboto" panose="02000000000000000000" pitchFamily="2" charset="0"/>
            </a:endParaRPr>
          </a:p>
          <a:p>
            <a:pPr>
              <a:spcBef>
                <a:spcPts val="0"/>
              </a:spcBef>
            </a:pPr>
            <a:r>
              <a:rPr lang="en-US">
                <a:latin typeface="Roboto" panose="02000000000000000000" pitchFamily="2" charset="0"/>
                <a:ea typeface="Roboto" panose="02000000000000000000" pitchFamily="2" charset="0"/>
                <a:cs typeface="Roboto" panose="02000000000000000000" pitchFamily="2" charset="0"/>
              </a:rPr>
              <a:t>More straight-forward questions like those you may have seen on high school assessments</a:t>
            </a:r>
          </a:p>
          <a:p>
            <a:pPr>
              <a:spcBef>
                <a:spcPts val="0"/>
              </a:spcBef>
            </a:pPr>
            <a:r>
              <a:rPr lang="en-US">
                <a:latin typeface="Roboto" panose="02000000000000000000" pitchFamily="2" charset="0"/>
                <a:ea typeface="Roboto" panose="02000000000000000000" pitchFamily="2" charset="0"/>
                <a:cs typeface="Roboto" panose="02000000000000000000" pitchFamily="2" charset="0"/>
              </a:rPr>
              <a:t>4 sections: Math, English, Science, Reading </a:t>
            </a:r>
            <a:r>
              <a:rPr lang="en-US" b="1" u="sng">
                <a:latin typeface="Roboto" panose="02000000000000000000" pitchFamily="2" charset="0"/>
                <a:ea typeface="Roboto" panose="02000000000000000000" pitchFamily="2" charset="0"/>
                <a:cs typeface="Roboto" panose="02000000000000000000" pitchFamily="2" charset="0"/>
              </a:rPr>
              <a:t>and</a:t>
            </a:r>
            <a:r>
              <a:rPr lang="en-US">
                <a:latin typeface="Roboto" panose="02000000000000000000" pitchFamily="2" charset="0"/>
                <a:ea typeface="Roboto" panose="02000000000000000000" pitchFamily="2" charset="0"/>
                <a:cs typeface="Roboto" panose="02000000000000000000" pitchFamily="2" charset="0"/>
              </a:rPr>
              <a:t> optional Writing</a:t>
            </a:r>
          </a:p>
          <a:p>
            <a:pPr>
              <a:spcBef>
                <a:spcPts val="0"/>
              </a:spcBef>
            </a:pPr>
            <a:r>
              <a:rPr lang="en-US">
                <a:latin typeface="Roboto" panose="02000000000000000000" pitchFamily="2" charset="0"/>
                <a:ea typeface="Roboto" panose="02000000000000000000" pitchFamily="2" charset="0"/>
                <a:cs typeface="Roboto" panose="02000000000000000000" pitchFamily="2" charset="0"/>
              </a:rPr>
              <a:t>No penalty for guessing</a:t>
            </a:r>
          </a:p>
          <a:p>
            <a:pPr>
              <a:spcBef>
                <a:spcPts val="0"/>
              </a:spcBef>
            </a:pPr>
            <a:r>
              <a:rPr lang="en-US">
                <a:latin typeface="Roboto" panose="02000000000000000000" pitchFamily="2" charset="0"/>
                <a:ea typeface="Roboto" panose="02000000000000000000" pitchFamily="2" charset="0"/>
                <a:cs typeface="Roboto" panose="02000000000000000000" pitchFamily="2" charset="0"/>
              </a:rPr>
              <a:t>36 maximum score</a:t>
            </a:r>
          </a:p>
          <a:p>
            <a:pPr>
              <a:spcBef>
                <a:spcPts val="0"/>
              </a:spcBef>
            </a:pPr>
            <a:r>
              <a:rPr lang="en-US">
                <a:latin typeface="Roboto" panose="02000000000000000000" pitchFamily="2" charset="0"/>
                <a:ea typeface="Roboto" panose="02000000000000000000" pitchFamily="2" charset="0"/>
                <a:cs typeface="Roboto" panose="02000000000000000000" pitchFamily="2" charset="0"/>
              </a:rPr>
              <a:t>Free online practice: ACT Academy</a:t>
            </a:r>
          </a:p>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0" name="Title 6">
            <a:extLst>
              <a:ext uri="{FF2B5EF4-FFF2-40B4-BE49-F238E27FC236}">
                <a16:creationId xmlns:a16="http://schemas.microsoft.com/office/drawing/2014/main" id="{5BA6A5BA-ACE9-6E0D-EC6E-3C27BEB25389}"/>
              </a:ext>
            </a:extLst>
          </p:cNvPr>
          <p:cNvSpPr txBox="1">
            <a:spLocks/>
          </p:cNvSpPr>
          <p:nvPr/>
        </p:nvSpPr>
        <p:spPr>
          <a:xfrm>
            <a:off x="1283689" y="5334000"/>
            <a:ext cx="6571343" cy="105930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BF9E16E3-C2E4-AF5B-551D-49745BBD12DF}"/>
              </a:ext>
            </a:extLst>
          </p:cNvPr>
          <p:cNvSpPr/>
          <p:nvPr/>
        </p:nvSpPr>
        <p:spPr>
          <a:xfrm>
            <a:off x="225961" y="5561005"/>
            <a:ext cx="8686799" cy="492105"/>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a:solidFill>
                  <a:schemeClr val="tx1"/>
                </a:solidFill>
                <a:latin typeface="Roboto" panose="02000000000000000000" pitchFamily="2" charset="0"/>
                <a:ea typeface="Roboto" panose="02000000000000000000" pitchFamily="2" charset="0"/>
                <a:cs typeface="Roboto" panose="02000000000000000000" pitchFamily="2" charset="0"/>
              </a:rPr>
              <a:t>Test registration is through the SAT and ACT websites; not  the high school or college. Most colleges will accept either test.  Writing requirement varies by college.  These tests are sometimes required for admissions to 4-year colleges and universities.  Students can take BOTH.  Students who receive Free or Reduced Lunch qualify for fee waivers.  Please contact your school counselor if you think you qualify for a waiver.</a:t>
            </a:r>
          </a:p>
        </p:txBody>
      </p:sp>
    </p:spTree>
    <p:extLst>
      <p:ext uri="{BB962C8B-B14F-4D97-AF65-F5344CB8AC3E}">
        <p14:creationId xmlns:p14="http://schemas.microsoft.com/office/powerpoint/2010/main" val="291331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4E9F-2CC6-4A79-BD83-171866FF20E6}"/>
              </a:ext>
            </a:extLst>
          </p:cNvPr>
          <p:cNvSpPr>
            <a:spLocks noGrp="1"/>
          </p:cNvSpPr>
          <p:nvPr>
            <p:ph type="title"/>
          </p:nvPr>
        </p:nvSpPr>
        <p:spPr>
          <a:xfrm>
            <a:off x="1088684" y="804519"/>
            <a:ext cx="7202456" cy="104923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Other tests I may need</a:t>
            </a:r>
          </a:p>
        </p:txBody>
      </p:sp>
      <p:graphicFrame>
        <p:nvGraphicFramePr>
          <p:cNvPr id="5" name="Content Placeholder 2">
            <a:extLst>
              <a:ext uri="{FF2B5EF4-FFF2-40B4-BE49-F238E27FC236}">
                <a16:creationId xmlns:a16="http://schemas.microsoft.com/office/drawing/2014/main" id="{FBC6BADE-3FEC-A3BB-69A5-EBF395368AF7}"/>
              </a:ext>
            </a:extLst>
          </p:cNvPr>
          <p:cNvGraphicFramePr>
            <a:graphicFrameLocks noGrp="1"/>
          </p:cNvGraphicFramePr>
          <p:nvPr>
            <p:ph idx="1"/>
            <p:extLst>
              <p:ext uri="{D42A27DB-BD31-4B8C-83A1-F6EECF244321}">
                <p14:modId xmlns:p14="http://schemas.microsoft.com/office/powerpoint/2010/main" val="2321766532"/>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061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93556" y="15907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5200" cap="all">
                <a:solidFill>
                  <a:schemeClr val="tx2"/>
                </a:solidFill>
                <a:latin typeface="Roboto" panose="02000000000000000000" pitchFamily="2" charset="0"/>
                <a:ea typeface="Roboto" panose="02000000000000000000" pitchFamily="2" charset="0"/>
                <a:cs typeface="Roboto" panose="02000000000000000000" pitchFamily="2" charset="0"/>
              </a:rPr>
              <a:t>Hope, financial aid, &amp; GA Match</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607333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0" name="Straight Connector 39">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43">
            <a:extLst>
              <a:ext uri="{FF2B5EF4-FFF2-40B4-BE49-F238E27FC236}">
                <a16:creationId xmlns:a16="http://schemas.microsoft.com/office/drawing/2014/main" id="{CECE2ADD-56DE-40E9-9AD2-23739038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FB872A-EDF0-4646-B93A-9130FA640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4FFA15-27B2-8B41-C8D1-B198A6A5D32C}"/>
              </a:ext>
            </a:extLst>
          </p:cNvPr>
          <p:cNvSpPr>
            <a:spLocks noGrp="1"/>
          </p:cNvSpPr>
          <p:nvPr>
            <p:ph type="title"/>
          </p:nvPr>
        </p:nvSpPr>
        <p:spPr>
          <a:xfrm>
            <a:off x="1332546" y="4613198"/>
            <a:ext cx="6490891" cy="844697"/>
          </a:xfrm>
        </p:spPr>
        <p:txBody>
          <a:bodyPr vert="horz" lIns="91440" tIns="45720" rIns="91440" bIns="45720" rtlCol="0" anchor="t">
            <a:normAutofit/>
          </a:bodyPr>
          <a:lstStyle/>
          <a:p>
            <a:pPr defTabSz="914400"/>
            <a:r>
              <a:rPr lang="en-US" sz="2700" err="1">
                <a:latin typeface="Roboto" panose="02000000000000000000" pitchFamily="2" charset="0"/>
                <a:ea typeface="Roboto" panose="02000000000000000000" pitchFamily="2" charset="0"/>
                <a:cs typeface="Roboto" panose="02000000000000000000" pitchFamily="2" charset="0"/>
              </a:rPr>
              <a:t>Gafutures</a:t>
            </a:r>
            <a:r>
              <a:rPr lang="en-US" sz="2700">
                <a:latin typeface="Roboto" panose="02000000000000000000" pitchFamily="2" charset="0"/>
                <a:ea typeface="Roboto" panose="02000000000000000000" pitchFamily="2" charset="0"/>
                <a:cs typeface="Roboto" panose="02000000000000000000" pitchFamily="2" charset="0"/>
              </a:rPr>
              <a:t>: all things hope, de,  and more</a:t>
            </a:r>
          </a:p>
        </p:txBody>
      </p:sp>
      <p:grpSp>
        <p:nvGrpSpPr>
          <p:cNvPr id="48" name="Group 47">
            <a:extLst>
              <a:ext uri="{FF2B5EF4-FFF2-40B4-BE49-F238E27FC236}">
                <a16:creationId xmlns:a16="http://schemas.microsoft.com/office/drawing/2014/main" id="{FF2742BB-A4B1-4DFF-9334-509B067312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00737" y="323838"/>
            <a:ext cx="5539383" cy="3652791"/>
            <a:chOff x="8039702" y="600024"/>
            <a:chExt cx="3096155" cy="5222486"/>
          </a:xfrm>
        </p:grpSpPr>
        <p:sp>
          <p:nvSpPr>
            <p:cNvPr id="49" name="Rectangle 48">
              <a:extLst>
                <a:ext uri="{FF2B5EF4-FFF2-40B4-BE49-F238E27FC236}">
                  <a16:creationId xmlns:a16="http://schemas.microsoft.com/office/drawing/2014/main" id="{942DA437-999A-44B6-B85B-F7F15B0B6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39702" y="600024"/>
              <a:ext cx="3096155"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3294ECB-9AF9-4B01-A643-867E17D37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1381" y="1062693"/>
              <a:ext cx="2829978"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Online Media 3" title="Welcome to GAfutures">
            <a:hlinkClick r:id="" action="ppaction://media"/>
            <a:extLst>
              <a:ext uri="{FF2B5EF4-FFF2-40B4-BE49-F238E27FC236}">
                <a16:creationId xmlns:a16="http://schemas.microsoft.com/office/drawing/2014/main" id="{95F0D85C-4B3D-D25C-C22B-B2B796DB7697}"/>
              </a:ext>
            </a:extLst>
          </p:cNvPr>
          <p:cNvPicPr>
            <a:picLocks noGrp="1" noRot="1" noChangeAspect="1"/>
          </p:cNvPicPr>
          <p:nvPr>
            <p:ph idx="1"/>
            <a:videoFile r:link="rId1"/>
          </p:nvPr>
        </p:nvPicPr>
        <p:blipFill>
          <a:blip r:embed="rId4"/>
          <a:stretch>
            <a:fillRect/>
          </a:stretch>
        </p:blipFill>
        <p:spPr>
          <a:xfrm>
            <a:off x="2470106" y="963739"/>
            <a:ext cx="4193315" cy="2369223"/>
          </a:xfrm>
          <a:prstGeom prst="rect">
            <a:avLst/>
          </a:prstGeom>
        </p:spPr>
      </p:pic>
      <p:cxnSp>
        <p:nvCxnSpPr>
          <p:cNvPr id="52" name="Straight Connector 51">
            <a:extLst>
              <a:ext uri="{FF2B5EF4-FFF2-40B4-BE49-F238E27FC236}">
                <a16:creationId xmlns:a16="http://schemas.microsoft.com/office/drawing/2014/main" id="{79CC7D7A-619B-4479-B973-48CF09BF3D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46079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4" name="Picture 53">
            <a:extLst>
              <a:ext uri="{FF2B5EF4-FFF2-40B4-BE49-F238E27FC236}">
                <a16:creationId xmlns:a16="http://schemas.microsoft.com/office/drawing/2014/main" id="{BA388E8B-DA43-43E6-9286-8DA9778470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6" name="Straight Connector 55">
            <a:extLst>
              <a:ext uri="{FF2B5EF4-FFF2-40B4-BE49-F238E27FC236}">
                <a16:creationId xmlns:a16="http://schemas.microsoft.com/office/drawing/2014/main" id="{30A90461-AB2C-46A1-B31E-B0D48B9B0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3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DCCF-3DF3-2B8A-F7AC-9D0E797069BE}"/>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Hope information</a:t>
            </a:r>
          </a:p>
        </p:txBody>
      </p:sp>
      <p:sp>
        <p:nvSpPr>
          <p:cNvPr id="3" name="Content Placeholder 2">
            <a:extLst>
              <a:ext uri="{FF2B5EF4-FFF2-40B4-BE49-F238E27FC236}">
                <a16:creationId xmlns:a16="http://schemas.microsoft.com/office/drawing/2014/main" id="{1D89FF3E-93E0-634E-C167-C84FDC6D7E70}"/>
              </a:ext>
            </a:extLst>
          </p:cNvPr>
          <p:cNvSpPr>
            <a:spLocks noGrp="1"/>
          </p:cNvSpPr>
          <p:nvPr>
            <p:ph sz="half" idx="1"/>
          </p:nvPr>
        </p:nvSpPr>
        <p:spPr>
          <a:xfrm>
            <a:off x="1129166" y="2013936"/>
            <a:ext cx="3440195" cy="3437560"/>
          </a:xfrm>
        </p:spPr>
        <p:txBody>
          <a:bodyPr>
            <a:normAutofit fontScale="70000" lnSpcReduction="20000"/>
          </a:bodyPr>
          <a:lstStyle/>
          <a:p>
            <a:pPr marL="0" indent="0">
              <a:buNone/>
            </a:pPr>
            <a:r>
              <a:rPr lang="en-US" sz="1900" b="1" u="sng" dirty="0">
                <a:latin typeface="Roboto" panose="02000000000000000000" pitchFamily="2" charset="0"/>
                <a:ea typeface="Roboto" panose="02000000000000000000" pitchFamily="2" charset="0"/>
                <a:cs typeface="Roboto" panose="02000000000000000000" pitchFamily="2" charset="0"/>
              </a:rPr>
              <a:t>HOPE Scholarship	</a:t>
            </a:r>
          </a:p>
          <a:p>
            <a:pPr marL="173038" indent="-173038"/>
            <a:r>
              <a:rPr lang="en-US" sz="1900" dirty="0">
                <a:latin typeface="Roboto" panose="02000000000000000000" pitchFamily="2" charset="0"/>
                <a:ea typeface="Roboto" panose="02000000000000000000" pitchFamily="2" charset="0"/>
                <a:cs typeface="Roboto" panose="02000000000000000000" pitchFamily="2" charset="0"/>
              </a:rPr>
              <a:t>3.0 core GPA as calculated by the GSFC (</a:t>
            </a:r>
            <a:r>
              <a:rPr lang="en-US" sz="1900" dirty="0">
                <a:latin typeface="Roboto" panose="02000000000000000000" pitchFamily="2" charset="0"/>
                <a:ea typeface="Roboto" panose="02000000000000000000" pitchFamily="2" charset="0"/>
                <a:cs typeface="Roboto" panose="02000000000000000000" pitchFamily="2" charset="0"/>
                <a:hlinkClick r:id="rId3"/>
              </a:rPr>
              <a:t>www.gafutures.org</a:t>
            </a:r>
            <a:r>
              <a:rPr lang="en-US" sz="1900" dirty="0">
                <a:latin typeface="Roboto" panose="02000000000000000000" pitchFamily="2" charset="0"/>
                <a:ea typeface="Roboto" panose="02000000000000000000" pitchFamily="2" charset="0"/>
                <a:cs typeface="Roboto" panose="02000000000000000000" pitchFamily="2" charset="0"/>
              </a:rPr>
              <a:t>) </a:t>
            </a:r>
          </a:p>
          <a:p>
            <a:pPr marL="630238" lvl="1" indent="-173038"/>
            <a:r>
              <a:rPr lang="en-US" sz="1900" b="1" dirty="0">
                <a:latin typeface="Roboto" panose="02000000000000000000" pitchFamily="2" charset="0"/>
                <a:ea typeface="Roboto" panose="02000000000000000000" pitchFamily="2" charset="0"/>
                <a:cs typeface="Roboto" panose="02000000000000000000" pitchFamily="2" charset="0"/>
              </a:rPr>
              <a:t>Can be earned in college</a:t>
            </a:r>
          </a:p>
          <a:p>
            <a:pPr marL="173038" indent="-173038"/>
            <a:r>
              <a:rPr lang="en-US" sz="1900" dirty="0">
                <a:latin typeface="Roboto" panose="02000000000000000000" pitchFamily="2" charset="0"/>
                <a:ea typeface="Roboto" panose="02000000000000000000" pitchFamily="2" charset="0"/>
                <a:cs typeface="Roboto" panose="02000000000000000000" pitchFamily="2" charset="0"/>
              </a:rPr>
              <a:t>Must earn a minimum of 4 credits from the academic rigor course list prior to graduating from high school. (</a:t>
            </a:r>
            <a:r>
              <a:rPr lang="en-US" sz="1900" b="1" dirty="0">
                <a:latin typeface="Roboto" panose="02000000000000000000" pitchFamily="2" charset="0"/>
                <a:ea typeface="Roboto" panose="02000000000000000000" pitchFamily="2" charset="0"/>
                <a:cs typeface="Roboto" panose="02000000000000000000" pitchFamily="2" charset="0"/>
              </a:rPr>
              <a:t>Review </a:t>
            </a:r>
            <a:r>
              <a:rPr lang="en-US" sz="1900" b="1" i="1" dirty="0">
                <a:latin typeface="Roboto" panose="02000000000000000000" pitchFamily="2" charset="0"/>
                <a:ea typeface="Roboto" panose="02000000000000000000" pitchFamily="2" charset="0"/>
                <a:cs typeface="Roboto" panose="02000000000000000000" pitchFamily="2" charset="0"/>
              </a:rPr>
              <a:t>your </a:t>
            </a:r>
            <a:r>
              <a:rPr lang="en-US" sz="1900" b="1" dirty="0">
                <a:latin typeface="Roboto" panose="02000000000000000000" pitchFamily="2" charset="0"/>
                <a:ea typeface="Roboto" panose="02000000000000000000" pitchFamily="2" charset="0"/>
                <a:cs typeface="Roboto" panose="02000000000000000000" pitchFamily="2" charset="0"/>
              </a:rPr>
              <a:t>HOPE transcript on GAfutures.org)</a:t>
            </a:r>
          </a:p>
          <a:p>
            <a:pPr marL="173038" indent="-173038"/>
            <a:r>
              <a:rPr lang="en-US" sz="1900" dirty="0">
                <a:latin typeface="Roboto" panose="02000000000000000000" pitchFamily="2" charset="0"/>
                <a:ea typeface="Roboto" panose="02000000000000000000" pitchFamily="2" charset="0"/>
                <a:cs typeface="Roboto" panose="02000000000000000000" pitchFamily="2" charset="0"/>
              </a:rPr>
              <a:t>Two-year or four-year degree</a:t>
            </a:r>
          </a:p>
          <a:p>
            <a:pPr marL="173038" indent="-173038"/>
            <a:r>
              <a:rPr lang="en-US" sz="1900" dirty="0">
                <a:latin typeface="Roboto" panose="02000000000000000000" pitchFamily="2" charset="0"/>
                <a:ea typeface="Roboto" panose="02000000000000000000" pitchFamily="2" charset="0"/>
                <a:cs typeface="Roboto" panose="02000000000000000000" pitchFamily="2" charset="0"/>
              </a:rPr>
              <a:t>Must graduate from a GA high school</a:t>
            </a:r>
          </a:p>
          <a:p>
            <a:pPr marL="173038" indent="-173038"/>
            <a:r>
              <a:rPr lang="en-US" sz="1900" dirty="0">
                <a:latin typeface="Roboto" panose="02000000000000000000" pitchFamily="2" charset="0"/>
                <a:ea typeface="Roboto" panose="02000000000000000000" pitchFamily="2" charset="0"/>
                <a:cs typeface="Roboto" panose="02000000000000000000" pitchFamily="2" charset="0"/>
              </a:rPr>
              <a:t>Must be a GA resident for at least </a:t>
            </a:r>
            <a:r>
              <a:rPr lang="en-US" sz="1900" b="1" dirty="0">
                <a:latin typeface="Roboto" panose="02000000000000000000" pitchFamily="2" charset="0"/>
                <a:ea typeface="Roboto" panose="02000000000000000000" pitchFamily="2" charset="0"/>
                <a:cs typeface="Roboto" panose="02000000000000000000" pitchFamily="2" charset="0"/>
              </a:rPr>
              <a:t>one year </a:t>
            </a:r>
            <a:r>
              <a:rPr lang="en-US" sz="1900" dirty="0">
                <a:latin typeface="Roboto" panose="02000000000000000000" pitchFamily="2" charset="0"/>
                <a:ea typeface="Roboto" panose="02000000000000000000" pitchFamily="2" charset="0"/>
                <a:cs typeface="Roboto" panose="02000000000000000000" pitchFamily="2" charset="0"/>
              </a:rPr>
              <a:t>(Green Card or citizenship)</a:t>
            </a:r>
          </a:p>
          <a:p>
            <a:pPr marL="0" indent="0">
              <a:buNone/>
            </a:pPr>
            <a:endParaRPr lang="en-US" dirty="0"/>
          </a:p>
        </p:txBody>
      </p:sp>
      <p:sp>
        <p:nvSpPr>
          <p:cNvPr id="4" name="Content Placeholder 3">
            <a:extLst>
              <a:ext uri="{FF2B5EF4-FFF2-40B4-BE49-F238E27FC236}">
                <a16:creationId xmlns:a16="http://schemas.microsoft.com/office/drawing/2014/main" id="{87437837-FF95-7CF5-2187-FD280C4FF320}"/>
              </a:ext>
            </a:extLst>
          </p:cNvPr>
          <p:cNvSpPr>
            <a:spLocks noGrp="1"/>
          </p:cNvSpPr>
          <p:nvPr>
            <p:ph sz="half" idx="2"/>
          </p:nvPr>
        </p:nvSpPr>
        <p:spPr>
          <a:xfrm>
            <a:off x="4889182" y="2013936"/>
            <a:ext cx="3404236" cy="3437559"/>
          </a:xfrm>
        </p:spPr>
        <p:txBody>
          <a:bodyPr>
            <a:normAutofit fontScale="70000" lnSpcReduction="20000"/>
          </a:bodyPr>
          <a:lstStyle/>
          <a:p>
            <a:pPr marL="0" indent="0">
              <a:buNone/>
            </a:pPr>
            <a:r>
              <a:rPr lang="en-US" b="1" u="sng">
                <a:latin typeface="Roboto" panose="02000000000000000000" pitchFamily="2" charset="0"/>
                <a:ea typeface="Roboto" panose="02000000000000000000" pitchFamily="2" charset="0"/>
                <a:cs typeface="Roboto" panose="02000000000000000000" pitchFamily="2" charset="0"/>
              </a:rPr>
              <a:t>HOPE Grant</a:t>
            </a:r>
          </a:p>
          <a:p>
            <a:pPr marL="173038" indent="-173038"/>
            <a:r>
              <a:rPr lang="en-US">
                <a:latin typeface="Roboto" panose="02000000000000000000" pitchFamily="2" charset="0"/>
                <a:ea typeface="Roboto" panose="02000000000000000000" pitchFamily="2" charset="0"/>
                <a:cs typeface="Roboto" panose="02000000000000000000" pitchFamily="2" charset="0"/>
              </a:rPr>
              <a:t>No initial GPA requirement</a:t>
            </a:r>
          </a:p>
          <a:p>
            <a:pPr marL="630238" lvl="1" indent="-173038"/>
            <a:r>
              <a:rPr lang="en-US" sz="2000">
                <a:latin typeface="Roboto" panose="02000000000000000000" pitchFamily="2" charset="0"/>
                <a:ea typeface="Roboto" panose="02000000000000000000" pitchFamily="2" charset="0"/>
                <a:cs typeface="Roboto" panose="02000000000000000000" pitchFamily="2" charset="0"/>
              </a:rPr>
              <a:t>2.0 GPA required after the first 30 credit hours </a:t>
            </a:r>
          </a:p>
          <a:p>
            <a:pPr marL="173038" indent="-173038"/>
            <a:r>
              <a:rPr lang="en-US">
                <a:latin typeface="Roboto" panose="02000000000000000000" pitchFamily="2" charset="0"/>
                <a:ea typeface="Roboto" panose="02000000000000000000" pitchFamily="2" charset="0"/>
                <a:cs typeface="Roboto" panose="02000000000000000000" pitchFamily="2" charset="0"/>
              </a:rPr>
              <a:t>Technical certificate or diploma</a:t>
            </a:r>
          </a:p>
          <a:p>
            <a:pPr marL="173038" indent="-173038"/>
            <a:r>
              <a:rPr lang="en-US">
                <a:latin typeface="Roboto" panose="02000000000000000000" pitchFamily="2" charset="0"/>
                <a:ea typeface="Roboto" panose="02000000000000000000" pitchFamily="2" charset="0"/>
                <a:cs typeface="Roboto" panose="02000000000000000000" pitchFamily="2" charset="0"/>
              </a:rPr>
              <a:t>Must have a high school diploma or GED</a:t>
            </a:r>
          </a:p>
          <a:p>
            <a:pPr marL="173038" indent="-173038"/>
            <a:r>
              <a:rPr lang="en-US">
                <a:latin typeface="Roboto" panose="02000000000000000000" pitchFamily="2" charset="0"/>
                <a:ea typeface="Roboto" panose="02000000000000000000" pitchFamily="2" charset="0"/>
                <a:cs typeface="Roboto" panose="02000000000000000000" pitchFamily="2" charset="0"/>
              </a:rPr>
              <a:t>Must be a GA resident for at least </a:t>
            </a:r>
            <a:r>
              <a:rPr lang="en-US" b="1">
                <a:latin typeface="Roboto" panose="02000000000000000000" pitchFamily="2" charset="0"/>
                <a:ea typeface="Roboto" panose="02000000000000000000" pitchFamily="2" charset="0"/>
                <a:cs typeface="Roboto" panose="02000000000000000000" pitchFamily="2" charset="0"/>
              </a:rPr>
              <a:t>one year </a:t>
            </a:r>
            <a:r>
              <a:rPr lang="en-US">
                <a:latin typeface="Roboto" panose="02000000000000000000" pitchFamily="2" charset="0"/>
                <a:ea typeface="Roboto" panose="02000000000000000000" pitchFamily="2" charset="0"/>
                <a:cs typeface="Roboto" panose="02000000000000000000" pitchFamily="2" charset="0"/>
              </a:rPr>
              <a:t>(Green Card or citizenship)</a:t>
            </a:r>
          </a:p>
          <a:p>
            <a:pPr marL="0" indent="0">
              <a:buNone/>
            </a:pPr>
            <a:endParaRPr lang="en-US" b="1" u="sng"/>
          </a:p>
        </p:txBody>
      </p:sp>
      <p:sp>
        <p:nvSpPr>
          <p:cNvPr id="5" name="Rectangle 4">
            <a:extLst>
              <a:ext uri="{FF2B5EF4-FFF2-40B4-BE49-F238E27FC236}">
                <a16:creationId xmlns:a16="http://schemas.microsoft.com/office/drawing/2014/main" id="{E1830706-4B98-B480-F01D-1968E1FB79F3}"/>
              </a:ext>
            </a:extLst>
          </p:cNvPr>
          <p:cNvSpPr/>
          <p:nvPr/>
        </p:nvSpPr>
        <p:spPr>
          <a:xfrm>
            <a:off x="850582" y="5451495"/>
            <a:ext cx="8077200" cy="60161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Roboto" panose="02000000000000000000" pitchFamily="2" charset="0"/>
                <a:ea typeface="Roboto" panose="02000000000000000000" pitchFamily="2" charset="0"/>
                <a:cs typeface="Roboto" panose="02000000000000000000" pitchFamily="2" charset="0"/>
              </a:rPr>
              <a:t>Apply for HOPE  by completing the FAFSA. </a:t>
            </a:r>
            <a:r>
              <a:rPr lang="en-US" sz="1400">
                <a:solidFill>
                  <a:schemeClr val="tx1"/>
                </a:solidFill>
                <a:latin typeface="Roboto" panose="02000000000000000000" pitchFamily="2" charset="0"/>
                <a:ea typeface="Roboto" panose="02000000000000000000" pitchFamily="2" charset="0"/>
                <a:cs typeface="Roboto" panose="02000000000000000000" pitchFamily="2" charset="0"/>
              </a:rPr>
              <a:t>Go to </a:t>
            </a:r>
            <a:r>
              <a:rPr lang="en-US" sz="140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www.gafutures.org</a:t>
            </a:r>
            <a:r>
              <a:rPr lang="en-US" sz="1400">
                <a:solidFill>
                  <a:schemeClr val="tx1"/>
                </a:solidFill>
                <a:latin typeface="Roboto" panose="02000000000000000000" pitchFamily="2" charset="0"/>
                <a:ea typeface="Roboto" panose="02000000000000000000" pitchFamily="2" charset="0"/>
                <a:cs typeface="Roboto" panose="02000000000000000000" pitchFamily="2" charset="0"/>
              </a:rPr>
              <a:t> for more information on requirements and award amounts.</a:t>
            </a:r>
          </a:p>
        </p:txBody>
      </p:sp>
    </p:spTree>
    <p:extLst>
      <p:ext uri="{BB962C8B-B14F-4D97-AF65-F5344CB8AC3E}">
        <p14:creationId xmlns:p14="http://schemas.microsoft.com/office/powerpoint/2010/main" val="296605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DD78-A060-7CBD-A9F9-538895706276}"/>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Zell miller scholarship information</a:t>
            </a:r>
          </a:p>
        </p:txBody>
      </p:sp>
      <p:sp>
        <p:nvSpPr>
          <p:cNvPr id="3" name="Content Placeholder 2">
            <a:extLst>
              <a:ext uri="{FF2B5EF4-FFF2-40B4-BE49-F238E27FC236}">
                <a16:creationId xmlns:a16="http://schemas.microsoft.com/office/drawing/2014/main" id="{F0B684C5-DF21-C33D-A874-E6AF6FC6EE11}"/>
              </a:ext>
            </a:extLst>
          </p:cNvPr>
          <p:cNvSpPr>
            <a:spLocks noGrp="1"/>
          </p:cNvSpPr>
          <p:nvPr>
            <p:ph idx="1"/>
          </p:nvPr>
        </p:nvSpPr>
        <p:spPr/>
        <p:txBody>
          <a:bodyPr>
            <a:normAutofit fontScale="85000" lnSpcReduction="20000"/>
          </a:bodyPr>
          <a:lstStyle/>
          <a:p>
            <a:pPr marL="173038" indent="-173038"/>
            <a:r>
              <a:rPr lang="en-US">
                <a:latin typeface="Roboto" panose="02000000000000000000" pitchFamily="2" charset="0"/>
                <a:ea typeface="Roboto" panose="02000000000000000000" pitchFamily="2" charset="0"/>
                <a:cs typeface="Roboto" panose="02000000000000000000" pitchFamily="2" charset="0"/>
              </a:rPr>
              <a:t>3.7 core GPA as calculated by GSFC (</a:t>
            </a:r>
            <a:r>
              <a:rPr lang="en-US">
                <a:latin typeface="Roboto" panose="02000000000000000000" pitchFamily="2" charset="0"/>
                <a:ea typeface="Roboto" panose="02000000000000000000" pitchFamily="2" charset="0"/>
                <a:cs typeface="Roboto" panose="02000000000000000000" pitchFamily="2" charset="0"/>
                <a:hlinkClick r:id="rId2"/>
              </a:rPr>
              <a:t>www.gafutures.org</a:t>
            </a:r>
            <a:r>
              <a:rPr lang="en-US">
                <a:latin typeface="Roboto" panose="02000000000000000000" pitchFamily="2" charset="0"/>
                <a:ea typeface="Roboto" panose="02000000000000000000" pitchFamily="2" charset="0"/>
                <a:cs typeface="Roboto" panose="02000000000000000000" pitchFamily="2" charset="0"/>
              </a:rPr>
              <a:t>) </a:t>
            </a:r>
          </a:p>
          <a:p>
            <a:pPr marL="173038" indent="-173038"/>
            <a:r>
              <a:rPr lang="en-US">
                <a:latin typeface="Roboto" panose="02000000000000000000" pitchFamily="2" charset="0"/>
                <a:ea typeface="Roboto" panose="02000000000000000000" pitchFamily="2" charset="0"/>
                <a:cs typeface="Roboto" panose="02000000000000000000" pitchFamily="2" charset="0"/>
              </a:rPr>
              <a:t>1200 on the SAT or 25 on the ACT</a:t>
            </a:r>
          </a:p>
          <a:p>
            <a:pPr marL="173038" indent="-173038"/>
            <a:r>
              <a:rPr lang="en-US">
                <a:latin typeface="Roboto" panose="02000000000000000000" pitchFamily="2" charset="0"/>
                <a:ea typeface="Roboto" panose="02000000000000000000" pitchFamily="2" charset="0"/>
                <a:cs typeface="Roboto" panose="02000000000000000000" pitchFamily="2" charset="0"/>
              </a:rPr>
              <a:t>Must earn a minimum of 4 credits from the academic rigor course list prior to graduating from high school. (</a:t>
            </a:r>
            <a:r>
              <a:rPr lang="en-US" b="1">
                <a:latin typeface="Roboto" panose="02000000000000000000" pitchFamily="2" charset="0"/>
                <a:ea typeface="Roboto" panose="02000000000000000000" pitchFamily="2" charset="0"/>
                <a:cs typeface="Roboto" panose="02000000000000000000" pitchFamily="2" charset="0"/>
              </a:rPr>
              <a:t>Review </a:t>
            </a:r>
            <a:r>
              <a:rPr lang="en-US" b="1" i="1">
                <a:latin typeface="Roboto" panose="02000000000000000000" pitchFamily="2" charset="0"/>
                <a:ea typeface="Roboto" panose="02000000000000000000" pitchFamily="2" charset="0"/>
                <a:cs typeface="Roboto" panose="02000000000000000000" pitchFamily="2" charset="0"/>
              </a:rPr>
              <a:t>your </a:t>
            </a:r>
            <a:r>
              <a:rPr lang="en-US" b="1">
                <a:latin typeface="Roboto" panose="02000000000000000000" pitchFamily="2" charset="0"/>
                <a:ea typeface="Roboto" panose="02000000000000000000" pitchFamily="2" charset="0"/>
                <a:cs typeface="Roboto" panose="02000000000000000000" pitchFamily="2" charset="0"/>
              </a:rPr>
              <a:t>HOPE transcript on GAfutures.org)</a:t>
            </a:r>
            <a:endParaRPr lang="en-US">
              <a:latin typeface="Roboto" panose="02000000000000000000" pitchFamily="2" charset="0"/>
              <a:ea typeface="Roboto" panose="02000000000000000000" pitchFamily="2" charset="0"/>
              <a:cs typeface="Roboto" panose="02000000000000000000" pitchFamily="2" charset="0"/>
            </a:endParaRPr>
          </a:p>
          <a:p>
            <a:pPr marL="173038" indent="-173038"/>
            <a:r>
              <a:rPr lang="en-US">
                <a:latin typeface="Roboto" panose="02000000000000000000" pitchFamily="2" charset="0"/>
                <a:ea typeface="Roboto" panose="02000000000000000000" pitchFamily="2" charset="0"/>
                <a:cs typeface="Roboto" panose="02000000000000000000" pitchFamily="2" charset="0"/>
              </a:rPr>
              <a:t>Must graduate from a GA high school</a:t>
            </a:r>
          </a:p>
          <a:p>
            <a:pPr marL="173038" indent="-173038"/>
            <a:r>
              <a:rPr lang="en-US">
                <a:latin typeface="Roboto" panose="02000000000000000000" pitchFamily="2" charset="0"/>
                <a:ea typeface="Roboto" panose="02000000000000000000" pitchFamily="2" charset="0"/>
                <a:cs typeface="Roboto" panose="02000000000000000000" pitchFamily="2" charset="0"/>
              </a:rPr>
              <a:t>Must be a GA resident for at least </a:t>
            </a:r>
            <a:r>
              <a:rPr lang="en-US" b="1">
                <a:latin typeface="Roboto" panose="02000000000000000000" pitchFamily="2" charset="0"/>
                <a:ea typeface="Roboto" panose="02000000000000000000" pitchFamily="2" charset="0"/>
                <a:cs typeface="Roboto" panose="02000000000000000000" pitchFamily="2" charset="0"/>
              </a:rPr>
              <a:t>one year </a:t>
            </a:r>
            <a:r>
              <a:rPr lang="en-US">
                <a:latin typeface="Roboto" panose="02000000000000000000" pitchFamily="2" charset="0"/>
                <a:ea typeface="Roboto" panose="02000000000000000000" pitchFamily="2" charset="0"/>
                <a:cs typeface="Roboto" panose="02000000000000000000" pitchFamily="2" charset="0"/>
              </a:rPr>
              <a:t>(Green Card or citizenship)</a:t>
            </a:r>
          </a:p>
          <a:p>
            <a:pPr marL="173038" indent="-173038"/>
            <a:r>
              <a:rPr lang="en-US">
                <a:latin typeface="Roboto" panose="02000000000000000000" pitchFamily="2" charset="0"/>
                <a:ea typeface="Roboto" panose="02000000000000000000" pitchFamily="2" charset="0"/>
                <a:cs typeface="Roboto" panose="02000000000000000000" pitchFamily="2" charset="0"/>
              </a:rPr>
              <a:t>Go to </a:t>
            </a:r>
            <a:r>
              <a:rPr lang="en-US">
                <a:latin typeface="Roboto" panose="02000000000000000000" pitchFamily="2" charset="0"/>
                <a:ea typeface="Roboto" panose="02000000000000000000" pitchFamily="2" charset="0"/>
                <a:cs typeface="Roboto" panose="02000000000000000000" pitchFamily="2" charset="0"/>
                <a:hlinkClick r:id="rId2"/>
              </a:rPr>
              <a:t>www.gafutures.org</a:t>
            </a:r>
            <a:r>
              <a:rPr lang="en-US">
                <a:latin typeface="Roboto" panose="02000000000000000000" pitchFamily="2" charset="0"/>
                <a:ea typeface="Roboto" panose="02000000000000000000" pitchFamily="2" charset="0"/>
                <a:cs typeface="Roboto" panose="02000000000000000000" pitchFamily="2" charset="0"/>
              </a:rPr>
              <a:t> for more information on requirements and award amounts</a:t>
            </a:r>
          </a:p>
          <a:p>
            <a:endParaRPr lang="en-US"/>
          </a:p>
        </p:txBody>
      </p:sp>
    </p:spTree>
    <p:extLst>
      <p:ext uri="{BB962C8B-B14F-4D97-AF65-F5344CB8AC3E}">
        <p14:creationId xmlns:p14="http://schemas.microsoft.com/office/powerpoint/2010/main" val="814110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2BE-80E5-208F-705D-F83227C5D637}"/>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What classes count toward hope?</a:t>
            </a:r>
          </a:p>
        </p:txBody>
      </p:sp>
      <p:sp>
        <p:nvSpPr>
          <p:cNvPr id="3" name="Content Placeholder 2">
            <a:extLst>
              <a:ext uri="{FF2B5EF4-FFF2-40B4-BE49-F238E27FC236}">
                <a16:creationId xmlns:a16="http://schemas.microsoft.com/office/drawing/2014/main" id="{CDFC1F80-1906-DA7A-E00B-D0FEA08E1C8E}"/>
              </a:ext>
            </a:extLst>
          </p:cNvPr>
          <p:cNvSpPr>
            <a:spLocks noGrp="1"/>
          </p:cNvSpPr>
          <p:nvPr>
            <p:ph sz="half" idx="1"/>
          </p:nvPr>
        </p:nvSpPr>
        <p:spPr/>
        <p:txBody>
          <a:bodyPr>
            <a:normAutofit fontScale="70000" lnSpcReduction="20000"/>
          </a:bodyPr>
          <a:lstStyle/>
          <a:p>
            <a:r>
              <a:rPr lang="en-US">
                <a:latin typeface="Roboto" panose="02000000000000000000" pitchFamily="2" charset="0"/>
                <a:ea typeface="Roboto" panose="02000000000000000000" pitchFamily="2" charset="0"/>
                <a:cs typeface="Roboto" panose="02000000000000000000" pitchFamily="2" charset="0"/>
              </a:rPr>
              <a:t>Core classes, academic electives, world/foreign language courses</a:t>
            </a:r>
          </a:p>
          <a:p>
            <a:r>
              <a:rPr lang="en-US">
                <a:latin typeface="Roboto" panose="02000000000000000000" pitchFamily="2" charset="0"/>
                <a:ea typeface="Roboto" panose="02000000000000000000" pitchFamily="2" charset="0"/>
                <a:cs typeface="Roboto" panose="02000000000000000000" pitchFamily="2" charset="0"/>
              </a:rPr>
              <a:t>All classes that begin with the following numbers:</a:t>
            </a:r>
          </a:p>
          <a:p>
            <a:pPr lvl="1"/>
            <a:r>
              <a:rPr lang="en-US" b="1">
                <a:latin typeface="Roboto" panose="02000000000000000000" pitchFamily="2" charset="0"/>
                <a:ea typeface="Roboto" panose="02000000000000000000" pitchFamily="2" charset="0"/>
                <a:cs typeface="Roboto" panose="02000000000000000000" pitchFamily="2" charset="0"/>
              </a:rPr>
              <a:t>23. x</a:t>
            </a:r>
            <a:r>
              <a:rPr lang="en-US">
                <a:latin typeface="Roboto" panose="02000000000000000000" pitchFamily="2" charset="0"/>
                <a:ea typeface="Roboto" panose="02000000000000000000" pitchFamily="2" charset="0"/>
                <a:cs typeface="Roboto" panose="02000000000000000000" pitchFamily="2" charset="0"/>
              </a:rPr>
              <a:t>:  English  </a:t>
            </a:r>
          </a:p>
          <a:p>
            <a:pPr lvl="1"/>
            <a:r>
              <a:rPr lang="en-US" b="1">
                <a:latin typeface="Roboto" panose="02000000000000000000" pitchFamily="2" charset="0"/>
                <a:ea typeface="Roboto" panose="02000000000000000000" pitchFamily="2" charset="0"/>
                <a:cs typeface="Roboto" panose="02000000000000000000" pitchFamily="2" charset="0"/>
              </a:rPr>
              <a:t>27. x</a:t>
            </a:r>
            <a:r>
              <a:rPr lang="en-US">
                <a:latin typeface="Roboto" panose="02000000000000000000" pitchFamily="2" charset="0"/>
                <a:ea typeface="Roboto" panose="02000000000000000000" pitchFamily="2" charset="0"/>
                <a:cs typeface="Roboto" panose="02000000000000000000" pitchFamily="2" charset="0"/>
              </a:rPr>
              <a:t>:  Mathematics  </a:t>
            </a:r>
          </a:p>
          <a:p>
            <a:pPr lvl="1"/>
            <a:r>
              <a:rPr lang="en-US" b="1">
                <a:latin typeface="Roboto" panose="02000000000000000000" pitchFamily="2" charset="0"/>
                <a:ea typeface="Roboto" panose="02000000000000000000" pitchFamily="2" charset="0"/>
                <a:cs typeface="Roboto" panose="02000000000000000000" pitchFamily="2" charset="0"/>
              </a:rPr>
              <a:t>26.x</a:t>
            </a:r>
            <a:r>
              <a:rPr lang="en-US">
                <a:latin typeface="Roboto" panose="02000000000000000000" pitchFamily="2" charset="0"/>
                <a:ea typeface="Roboto" panose="02000000000000000000" pitchFamily="2" charset="0"/>
                <a:cs typeface="Roboto" panose="02000000000000000000" pitchFamily="2" charset="0"/>
              </a:rPr>
              <a:t>:  Science</a:t>
            </a:r>
          </a:p>
          <a:p>
            <a:pPr lvl="1"/>
            <a:r>
              <a:rPr lang="en-US" b="1">
                <a:latin typeface="Roboto" panose="02000000000000000000" pitchFamily="2" charset="0"/>
                <a:ea typeface="Roboto" panose="02000000000000000000" pitchFamily="2" charset="0"/>
                <a:cs typeface="Roboto" panose="02000000000000000000" pitchFamily="2" charset="0"/>
              </a:rPr>
              <a:t>40.x</a:t>
            </a:r>
            <a:r>
              <a:rPr lang="en-US">
                <a:latin typeface="Roboto" panose="02000000000000000000" pitchFamily="2" charset="0"/>
                <a:ea typeface="Roboto" panose="02000000000000000000" pitchFamily="2" charset="0"/>
                <a:cs typeface="Roboto" panose="02000000000000000000" pitchFamily="2" charset="0"/>
              </a:rPr>
              <a:t>:  Science</a:t>
            </a:r>
          </a:p>
          <a:p>
            <a:pPr lvl="1"/>
            <a:r>
              <a:rPr lang="en-US" b="1">
                <a:latin typeface="Roboto" panose="02000000000000000000" pitchFamily="2" charset="0"/>
                <a:ea typeface="Roboto" panose="02000000000000000000" pitchFamily="2" charset="0"/>
                <a:cs typeface="Roboto" panose="02000000000000000000" pitchFamily="2" charset="0"/>
              </a:rPr>
              <a:t>45.x</a:t>
            </a:r>
            <a:r>
              <a:rPr lang="en-US">
                <a:latin typeface="Roboto" panose="02000000000000000000" pitchFamily="2" charset="0"/>
                <a:ea typeface="Roboto" panose="02000000000000000000" pitchFamily="2" charset="0"/>
                <a:cs typeface="Roboto" panose="02000000000000000000" pitchFamily="2" charset="0"/>
              </a:rPr>
              <a:t>:  Social Studies</a:t>
            </a:r>
          </a:p>
          <a:p>
            <a:pPr lvl="1"/>
            <a:r>
              <a:rPr lang="en-US" b="1">
                <a:latin typeface="Roboto" panose="02000000000000000000" pitchFamily="2" charset="0"/>
                <a:ea typeface="Roboto" panose="02000000000000000000" pitchFamily="2" charset="0"/>
                <a:cs typeface="Roboto" panose="02000000000000000000" pitchFamily="2" charset="0"/>
              </a:rPr>
              <a:t>60.x-64.x</a:t>
            </a:r>
            <a:r>
              <a:rPr lang="en-US">
                <a:latin typeface="Roboto" panose="02000000000000000000" pitchFamily="2" charset="0"/>
                <a:ea typeface="Roboto" panose="02000000000000000000" pitchFamily="2" charset="0"/>
                <a:cs typeface="Roboto" panose="02000000000000000000" pitchFamily="2" charset="0"/>
              </a:rPr>
              <a:t>:  World Languages</a:t>
            </a:r>
          </a:p>
          <a:p>
            <a:pPr lvl="1"/>
            <a:r>
              <a:rPr lang="en-US">
                <a:latin typeface="Roboto" panose="02000000000000000000" pitchFamily="2" charset="0"/>
                <a:ea typeface="Roboto" panose="02000000000000000000" pitchFamily="2" charset="0"/>
                <a:cs typeface="Roboto" panose="02000000000000000000" pitchFamily="2" charset="0"/>
              </a:rPr>
              <a:t>??.x:  Additional courses approved for fourth year of science (such as computer science) </a:t>
            </a:r>
          </a:p>
          <a:p>
            <a:endParaRPr lang="en-US"/>
          </a:p>
        </p:txBody>
      </p:sp>
      <p:sp>
        <p:nvSpPr>
          <p:cNvPr id="4" name="Content Placeholder 3">
            <a:extLst>
              <a:ext uri="{FF2B5EF4-FFF2-40B4-BE49-F238E27FC236}">
                <a16:creationId xmlns:a16="http://schemas.microsoft.com/office/drawing/2014/main" id="{A8558E9A-B3EE-E54D-AAAE-CC90E6499D82}"/>
              </a:ext>
            </a:extLst>
          </p:cNvPr>
          <p:cNvSpPr>
            <a:spLocks noGrp="1"/>
          </p:cNvSpPr>
          <p:nvPr>
            <p:ph sz="half" idx="2"/>
          </p:nvPr>
        </p:nvSpPr>
        <p:spPr/>
        <p:txBody>
          <a:bodyPr>
            <a:normAutofit fontScale="70000" lnSpcReduction="20000"/>
          </a:bodyPr>
          <a:lstStyle/>
          <a:p>
            <a:r>
              <a:rPr lang="en-US">
                <a:latin typeface="Roboto" panose="02000000000000000000" pitchFamily="2" charset="0"/>
                <a:ea typeface="Roboto" panose="02000000000000000000" pitchFamily="2" charset="0"/>
                <a:cs typeface="Roboto" panose="02000000000000000000" pitchFamily="2" charset="0"/>
              </a:rPr>
              <a:t>H.O.P.E. counts all courses that begin with the listed numbers, </a:t>
            </a:r>
            <a:r>
              <a:rPr lang="en-US" b="1">
                <a:latin typeface="Roboto" panose="02000000000000000000" pitchFamily="2" charset="0"/>
                <a:ea typeface="Roboto" panose="02000000000000000000" pitchFamily="2" charset="0"/>
                <a:cs typeface="Roboto" panose="02000000000000000000" pitchFamily="2" charset="0"/>
              </a:rPr>
              <a:t>both</a:t>
            </a:r>
            <a:r>
              <a:rPr lang="en-US">
                <a:latin typeface="Roboto" panose="02000000000000000000" pitchFamily="2" charset="0"/>
                <a:ea typeface="Roboto" panose="02000000000000000000" pitchFamily="2" charset="0"/>
                <a:cs typeface="Roboto" panose="02000000000000000000" pitchFamily="2" charset="0"/>
              </a:rPr>
              <a:t> required and elective courses.  </a:t>
            </a:r>
          </a:p>
          <a:p>
            <a:r>
              <a:rPr lang="en-US">
                <a:latin typeface="Roboto" panose="02000000000000000000" pitchFamily="2" charset="0"/>
                <a:ea typeface="Roboto" panose="02000000000000000000" pitchFamily="2" charset="0"/>
                <a:cs typeface="Roboto" panose="02000000000000000000" pitchFamily="2" charset="0"/>
              </a:rPr>
              <a:t>Review course list at </a:t>
            </a:r>
            <a:r>
              <a:rPr lang="en-US">
                <a:latin typeface="Roboto" panose="02000000000000000000" pitchFamily="2" charset="0"/>
                <a:ea typeface="Roboto" panose="02000000000000000000" pitchFamily="2" charset="0"/>
                <a:cs typeface="Roboto" panose="02000000000000000000" pitchFamily="2" charset="0"/>
                <a:hlinkClick r:id="rId3"/>
              </a:rPr>
              <a:t>www.gafutures.org</a:t>
            </a:r>
            <a:r>
              <a:rPr lang="en-US">
                <a:latin typeface="Roboto" panose="02000000000000000000" pitchFamily="2" charset="0"/>
                <a:ea typeface="Roboto" panose="02000000000000000000" pitchFamily="2" charset="0"/>
                <a:cs typeface="Roboto" panose="02000000000000000000" pitchFamily="2" charset="0"/>
              </a:rPr>
              <a:t>. </a:t>
            </a:r>
          </a:p>
          <a:p>
            <a:endParaRPr lang="en-US"/>
          </a:p>
        </p:txBody>
      </p:sp>
      <p:sp>
        <p:nvSpPr>
          <p:cNvPr id="5" name="Rectangle 4">
            <a:extLst>
              <a:ext uri="{FF2B5EF4-FFF2-40B4-BE49-F238E27FC236}">
                <a16:creationId xmlns:a16="http://schemas.microsoft.com/office/drawing/2014/main" id="{F3C36A2C-F0E9-FCB9-34A7-A21D12AB8C2D}"/>
              </a:ext>
            </a:extLst>
          </p:cNvPr>
          <p:cNvSpPr/>
          <p:nvPr/>
        </p:nvSpPr>
        <p:spPr>
          <a:xfrm>
            <a:off x="838200" y="5451495"/>
            <a:ext cx="8077200" cy="60161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Roboto" panose="02000000000000000000" pitchFamily="2" charset="0"/>
                <a:ea typeface="Roboto" panose="02000000000000000000" pitchFamily="2" charset="0"/>
                <a:cs typeface="Roboto" panose="02000000000000000000" pitchFamily="2" charset="0"/>
              </a:rPr>
              <a:t>Review HOPE </a:t>
            </a:r>
            <a:r>
              <a:rPr lang="en-US" sz="1400" b="1" i="1">
                <a:solidFill>
                  <a:schemeClr val="tx1"/>
                </a:solidFill>
                <a:latin typeface="Roboto" panose="02000000000000000000" pitchFamily="2" charset="0"/>
                <a:ea typeface="Roboto" panose="02000000000000000000" pitchFamily="2" charset="0"/>
                <a:cs typeface="Roboto" panose="02000000000000000000" pitchFamily="2" charset="0"/>
              </a:rPr>
              <a:t>rigor</a:t>
            </a:r>
            <a:r>
              <a:rPr lang="en-US" sz="1400">
                <a:solidFill>
                  <a:schemeClr val="tx1"/>
                </a:solidFill>
                <a:latin typeface="Roboto" panose="02000000000000000000" pitchFamily="2" charset="0"/>
                <a:ea typeface="Roboto" panose="02000000000000000000" pitchFamily="2" charset="0"/>
                <a:cs typeface="Roboto" panose="02000000000000000000" pitchFamily="2" charset="0"/>
              </a:rPr>
              <a:t> requirements at www.gafutures.org</a:t>
            </a:r>
          </a:p>
        </p:txBody>
      </p:sp>
    </p:spTree>
    <p:extLst>
      <p:ext uri="{BB962C8B-B14F-4D97-AF65-F5344CB8AC3E}">
        <p14:creationId xmlns:p14="http://schemas.microsoft.com/office/powerpoint/2010/main" val="1143695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Which Courses are Weighted for HOPE?</a:t>
            </a:r>
          </a:p>
        </p:txBody>
      </p:sp>
      <p:sp>
        <p:nvSpPr>
          <p:cNvPr id="3" name="Content Placeholder 2"/>
          <p:cNvSpPr>
            <a:spLocks noGrp="1"/>
          </p:cNvSpPr>
          <p:nvPr>
            <p:ph idx="1"/>
          </p:nvPr>
        </p:nvSpPr>
        <p:spPr>
          <a:xfrm>
            <a:off x="1443491" y="1905000"/>
            <a:ext cx="6571344" cy="4190999"/>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Honors courses do not earn additional quality points toward the HOPE GPA.</a:t>
            </a:r>
          </a:p>
          <a:p>
            <a:r>
              <a:rPr lang="en-US">
                <a:latin typeface="Roboto" panose="02000000000000000000" pitchFamily="2" charset="0"/>
                <a:ea typeface="Roboto" panose="02000000000000000000" pitchFamily="2" charset="0"/>
                <a:cs typeface="Roboto" panose="02000000000000000000" pitchFamily="2" charset="0"/>
              </a:rPr>
              <a:t>AP, IB, and Dual Enrollment core courses earn .5 additional quality points, but will not exceed a 4.0.</a:t>
            </a:r>
          </a:p>
          <a:p>
            <a:r>
              <a:rPr lang="en-US" b="1">
                <a:latin typeface="Roboto" panose="02000000000000000000" pitchFamily="2" charset="0"/>
                <a:ea typeface="Roboto" panose="02000000000000000000" pitchFamily="2" charset="0"/>
                <a:cs typeface="Roboto" panose="02000000000000000000" pitchFamily="2" charset="0"/>
              </a:rPr>
              <a:t>It is your responsibility to track HOPE eligibility on Gafutures.org.  </a:t>
            </a:r>
            <a:r>
              <a:rPr lang="en-US">
                <a:latin typeface="Roboto" panose="02000000000000000000" pitchFamily="2" charset="0"/>
                <a:ea typeface="Roboto" panose="02000000000000000000" pitchFamily="2" charset="0"/>
                <a:cs typeface="Roboto" panose="02000000000000000000" pitchFamily="2" charset="0"/>
              </a:rPr>
              <a:t>If you have not created an account and you are interested in the HOPE Scholarship program, we suggest that you create an account as soon as possible. </a:t>
            </a:r>
          </a:p>
          <a:p>
            <a:endParaRPr lang="en-US"/>
          </a:p>
          <a:p>
            <a:endParaRPr lang="en-US"/>
          </a:p>
          <a:p>
            <a:pPr marL="0" indent="0">
              <a:buNone/>
            </a:pPr>
            <a:endParaRPr lang="en-US"/>
          </a:p>
          <a:p>
            <a:pPr marL="0" indent="0">
              <a:buNone/>
            </a:pPr>
            <a:endParaRPr lang="en-US"/>
          </a:p>
          <a:p>
            <a:pPr marL="457200" lvl="1" indent="0">
              <a:buNone/>
            </a:pPr>
            <a:endParaRPr lang="en-US"/>
          </a:p>
        </p:txBody>
      </p:sp>
    </p:spTree>
    <p:extLst>
      <p:ext uri="{BB962C8B-B14F-4D97-AF65-F5344CB8AC3E}">
        <p14:creationId xmlns:p14="http://schemas.microsoft.com/office/powerpoint/2010/main" val="370923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CD2E01A-26A3-4D25-81EF-C2555BF93FCB}"/>
              </a:ext>
            </a:extLst>
          </p:cNvPr>
          <p:cNvSpPr txBox="1">
            <a:spLocks/>
          </p:cNvSpPr>
          <p:nvPr/>
        </p:nvSpPr>
        <p:spPr>
          <a:xfrm>
            <a:off x="0" y="457200"/>
            <a:ext cx="9143999" cy="609600"/>
          </a:xfrm>
          <a:prstGeom prst="rect">
            <a:avLst/>
          </a:prstGeom>
        </p:spPr>
        <p:txBody>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a:t>What is junior advisement?</a:t>
            </a:r>
          </a:p>
        </p:txBody>
      </p:sp>
      <p:cxnSp>
        <p:nvCxnSpPr>
          <p:cNvPr id="4" name="Straight Connector 3">
            <a:extLst>
              <a:ext uri="{FF2B5EF4-FFF2-40B4-BE49-F238E27FC236}">
                <a16:creationId xmlns:a16="http://schemas.microsoft.com/office/drawing/2014/main" id="{B95516E2-7132-4336-A100-B2C0E114C1FC}"/>
              </a:ext>
            </a:extLst>
          </p:cNvPr>
          <p:cNvCxnSpPr/>
          <p:nvPr/>
        </p:nvCxnSpPr>
        <p:spPr>
          <a:xfrm>
            <a:off x="1443491" y="990600"/>
            <a:ext cx="6571343"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C4AA4B2-A86F-4A25-8B6D-A0B3404B2423}"/>
              </a:ext>
            </a:extLst>
          </p:cNvPr>
          <p:cNvSpPr txBox="1">
            <a:spLocks/>
          </p:cNvSpPr>
          <p:nvPr/>
        </p:nvSpPr>
        <p:spPr>
          <a:xfrm>
            <a:off x="152400" y="990600"/>
            <a:ext cx="8839200" cy="5317924"/>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0"/>
              </a:spcBef>
              <a:buNone/>
            </a:pPr>
            <a:r>
              <a:rPr lang="en-US" cap="none">
                <a:latin typeface="+mj-lt"/>
              </a:rPr>
              <a:t>Junior Advisement aims to help you plan for senior year and ensure you have all your Georgia high school graduation requirements. </a:t>
            </a:r>
            <a:br>
              <a:rPr lang="en-US" cap="none">
                <a:latin typeface="+mj-lt"/>
              </a:rPr>
            </a:br>
            <a:r>
              <a:rPr lang="en-US" cap="none">
                <a:latin typeface="+mj-lt"/>
              </a:rPr>
              <a:t>There are four parts:</a:t>
            </a:r>
            <a:br>
              <a:rPr lang="en-US" sz="2400" cap="none">
                <a:latin typeface="+mj-lt"/>
              </a:rPr>
            </a:br>
            <a:r>
              <a:rPr lang="en-US" sz="1000" cap="none">
                <a:solidFill>
                  <a:srgbClr val="E0DDD9"/>
                </a:solidFill>
                <a:latin typeface="+mj-lt"/>
              </a:rPr>
              <a:t>.</a:t>
            </a:r>
            <a:br>
              <a:rPr lang="en-US" sz="2400" cap="none">
                <a:latin typeface="+mj-lt"/>
              </a:rPr>
            </a:br>
            <a:r>
              <a:rPr lang="en-US" sz="1000" cap="none">
                <a:solidFill>
                  <a:srgbClr val="E6E4E0"/>
                </a:solidFill>
                <a:latin typeface="+mj-lt"/>
              </a:rPr>
              <a:t>.</a:t>
            </a:r>
          </a:p>
          <a:p>
            <a:pPr marL="914400" lvl="1" indent="-457200">
              <a:lnSpc>
                <a:spcPct val="100000"/>
              </a:lnSpc>
              <a:spcBef>
                <a:spcPts val="0"/>
              </a:spcBef>
              <a:buFont typeface="+mj-lt"/>
              <a:buAutoNum type="arabicPeriod"/>
            </a:pPr>
            <a:r>
              <a:rPr lang="en-US" sz="2000" b="1" cap="none">
                <a:latin typeface="+mj-lt"/>
                <a:cs typeface="Arial"/>
              </a:rPr>
              <a:t>PowerPoint Presentation – </a:t>
            </a:r>
            <a:r>
              <a:rPr lang="en-US" sz="2000" cap="none">
                <a:latin typeface="+mj-lt"/>
                <a:cs typeface="Arial"/>
              </a:rPr>
              <a:t>to provide you with further information about post-secondary options after graduating high school </a:t>
            </a:r>
            <a:br>
              <a:rPr lang="en-US" sz="2000" cap="none">
                <a:latin typeface="+mj-lt"/>
                <a:cs typeface="Arial"/>
              </a:rPr>
            </a:br>
            <a:r>
              <a:rPr lang="en-US" sz="1000" cap="none">
                <a:solidFill>
                  <a:srgbClr val="E1DDDA"/>
                </a:solidFill>
                <a:latin typeface="+mj-lt"/>
                <a:cs typeface="Arial"/>
              </a:rPr>
              <a:t>.</a:t>
            </a:r>
          </a:p>
          <a:p>
            <a:pPr marL="914400" lvl="1" indent="-457200">
              <a:lnSpc>
                <a:spcPct val="100000"/>
              </a:lnSpc>
              <a:spcBef>
                <a:spcPts val="0"/>
              </a:spcBef>
              <a:buFont typeface="+mj-lt"/>
              <a:buAutoNum type="arabicPeriod"/>
            </a:pPr>
            <a:r>
              <a:rPr lang="en-US" sz="2000" b="1" cap="none">
                <a:latin typeface="+mj-lt"/>
                <a:cs typeface="Arial"/>
              </a:rPr>
              <a:t>Bridge Bill Survey – </a:t>
            </a:r>
            <a:r>
              <a:rPr lang="en-US" sz="2000" cap="none">
                <a:latin typeface="+mj-lt"/>
                <a:cs typeface="Arial"/>
              </a:rPr>
              <a:t>the state of Georgia requires all juniors to complete this survey in Naviance</a:t>
            </a:r>
            <a:br>
              <a:rPr lang="en-US" sz="2000" cap="none">
                <a:latin typeface="+mj-lt"/>
                <a:cs typeface="Arial"/>
              </a:rPr>
            </a:br>
            <a:r>
              <a:rPr lang="en-US" sz="1000" cap="none">
                <a:solidFill>
                  <a:srgbClr val="DFDBD5"/>
                </a:solidFill>
                <a:latin typeface="+mj-lt"/>
                <a:cs typeface="Arial"/>
              </a:rPr>
              <a:t>.</a:t>
            </a:r>
          </a:p>
          <a:p>
            <a:pPr marL="914400" lvl="1" indent="-457200">
              <a:lnSpc>
                <a:spcPct val="100000"/>
              </a:lnSpc>
              <a:spcBef>
                <a:spcPts val="0"/>
              </a:spcBef>
              <a:buFont typeface="+mj-lt"/>
              <a:buAutoNum type="arabicPeriod"/>
            </a:pPr>
            <a:r>
              <a:rPr lang="en-US" sz="2000" b="1" cap="none">
                <a:latin typeface="+mj-lt"/>
                <a:cs typeface="Arial"/>
              </a:rPr>
              <a:t>Individual Graduation Plan (IGP) – </a:t>
            </a:r>
            <a:r>
              <a:rPr lang="en-US" sz="2000" i="0" cap="none">
                <a:solidFill>
                  <a:srgbClr val="202124"/>
                </a:solidFill>
                <a:effectLst/>
                <a:latin typeface="+mj-lt"/>
              </a:rPr>
              <a:t>allows students to view and plan out courses for senior year to meet academic and career goals</a:t>
            </a:r>
            <a:br>
              <a:rPr lang="en-US" sz="2200" i="0" cap="none">
                <a:solidFill>
                  <a:srgbClr val="202124"/>
                </a:solidFill>
                <a:effectLst/>
                <a:latin typeface="+mj-lt"/>
              </a:rPr>
            </a:br>
            <a:r>
              <a:rPr lang="en-US" sz="1000" i="0" cap="none">
                <a:solidFill>
                  <a:srgbClr val="DEDAD5"/>
                </a:solidFill>
                <a:effectLst/>
                <a:latin typeface="+mj-lt"/>
              </a:rPr>
              <a:t>1</a:t>
            </a:r>
          </a:p>
          <a:p>
            <a:pPr marL="914400" lvl="1" indent="-457200">
              <a:lnSpc>
                <a:spcPct val="100000"/>
              </a:lnSpc>
              <a:spcBef>
                <a:spcPts val="0"/>
              </a:spcBef>
              <a:buFont typeface="+mj-lt"/>
              <a:buAutoNum type="arabicPeriod"/>
            </a:pPr>
            <a:r>
              <a:rPr lang="en-US" sz="2000" b="1" cap="none">
                <a:solidFill>
                  <a:srgbClr val="202124"/>
                </a:solidFill>
                <a:latin typeface="+mj-lt"/>
                <a:cs typeface="Arial"/>
              </a:rPr>
              <a:t>Check out with a school counselor – </a:t>
            </a:r>
            <a:r>
              <a:rPr lang="en-US" sz="2000" cap="none">
                <a:solidFill>
                  <a:srgbClr val="202124"/>
                </a:solidFill>
                <a:latin typeface="+mj-lt"/>
                <a:cs typeface="Arial"/>
              </a:rPr>
              <a:t>once you’ve completed the Bridge Bill and IGP, you will check out with any available school counselor in the media center’s main area</a:t>
            </a:r>
            <a:endParaRPr lang="en-US" sz="2000" b="1" cap="none">
              <a:latin typeface="+mj-lt"/>
              <a:cs typeface="Arial"/>
            </a:endParaRPr>
          </a:p>
          <a:p>
            <a:endParaRPr lang="en-US" cap="none">
              <a:cs typeface="Arial"/>
            </a:endParaRPr>
          </a:p>
        </p:txBody>
      </p:sp>
    </p:spTree>
    <p:extLst>
      <p:ext uri="{BB962C8B-B14F-4D97-AF65-F5344CB8AC3E}">
        <p14:creationId xmlns:p14="http://schemas.microsoft.com/office/powerpoint/2010/main" val="2627228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2" name="Group 11">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13" name="Rectangle 12">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6A01DA-026D-030F-0D4E-D7A388DF25FC}"/>
              </a:ext>
            </a:extLst>
          </p:cNvPr>
          <p:cNvSpPr>
            <a:spLocks noGrp="1"/>
          </p:cNvSpPr>
          <p:nvPr>
            <p:ph type="ctrTitle"/>
          </p:nvPr>
        </p:nvSpPr>
        <p:spPr>
          <a:xfrm>
            <a:off x="1793556" y="1590734"/>
            <a:ext cx="5554405" cy="2520012"/>
          </a:xfrm>
          <a:solidFill>
            <a:schemeClr val="bg2"/>
          </a:solidFill>
        </p:spPr>
        <p:txBody>
          <a:bodyPr anchor="ctr">
            <a:normAutofit/>
          </a:bodyPr>
          <a:lstStyle/>
          <a:p>
            <a:pPr algn="ctr"/>
            <a:r>
              <a:rPr lang="en-US" sz="4400">
                <a:solidFill>
                  <a:schemeClr val="tx2"/>
                </a:solidFill>
                <a:latin typeface="Roboto" panose="02000000000000000000" pitchFamily="2" charset="0"/>
                <a:ea typeface="Roboto" panose="02000000000000000000" pitchFamily="2" charset="0"/>
                <a:cs typeface="Roboto" panose="02000000000000000000" pitchFamily="2" charset="0"/>
              </a:rPr>
              <a:t>YOUR HOPE GPA IS </a:t>
            </a:r>
            <a:r>
              <a:rPr lang="en-US" sz="4400" u="sng">
                <a:solidFill>
                  <a:schemeClr val="tx2"/>
                </a:solidFill>
                <a:latin typeface="Roboto" panose="02000000000000000000" pitchFamily="2" charset="0"/>
                <a:ea typeface="Roboto" panose="02000000000000000000" pitchFamily="2" charset="0"/>
                <a:cs typeface="Roboto" panose="02000000000000000000" pitchFamily="2" charset="0"/>
              </a:rPr>
              <a:t>NOT</a:t>
            </a:r>
            <a:r>
              <a:rPr lang="en-US" sz="4400">
                <a:solidFill>
                  <a:schemeClr val="tx2"/>
                </a:solidFill>
                <a:latin typeface="Roboto" panose="02000000000000000000" pitchFamily="2" charset="0"/>
                <a:ea typeface="Roboto" panose="02000000000000000000" pitchFamily="2" charset="0"/>
                <a:cs typeface="Roboto" panose="02000000000000000000" pitchFamily="2" charset="0"/>
              </a:rPr>
              <a:t> ON YOUR CCSD TRANSCRIPT!!!!</a:t>
            </a:r>
          </a:p>
        </p:txBody>
      </p:sp>
      <p:sp>
        <p:nvSpPr>
          <p:cNvPr id="3" name="Subtitle 2">
            <a:extLst>
              <a:ext uri="{FF2B5EF4-FFF2-40B4-BE49-F238E27FC236}">
                <a16:creationId xmlns:a16="http://schemas.microsoft.com/office/drawing/2014/main" id="{7A2358A5-2B5E-12E4-B0F7-2E0BE8F16484}"/>
              </a:ext>
            </a:extLst>
          </p:cNvPr>
          <p:cNvSpPr>
            <a:spLocks noGrp="1"/>
          </p:cNvSpPr>
          <p:nvPr>
            <p:ph type="subTitle" idx="1"/>
          </p:nvPr>
        </p:nvSpPr>
        <p:spPr>
          <a:xfrm>
            <a:off x="1813334" y="4427183"/>
            <a:ext cx="5534626" cy="522928"/>
          </a:xfrm>
        </p:spPr>
        <p:txBody>
          <a:bodyPr>
            <a:normAutofit/>
          </a:bodyPr>
          <a:lstStyle/>
          <a:p>
            <a:pPr algn="ctr"/>
            <a:r>
              <a:rPr lang="en-US">
                <a:solidFill>
                  <a:srgbClr val="000000"/>
                </a:solidFill>
                <a:latin typeface="Roboto" panose="02000000000000000000" pitchFamily="2" charset="0"/>
                <a:ea typeface="Roboto" panose="02000000000000000000" pitchFamily="2" charset="0"/>
                <a:cs typeface="Roboto" panose="02000000000000000000" pitchFamily="2" charset="0"/>
              </a:rPr>
              <a:t>MONITOR YOUR HOPE GPA on </a:t>
            </a:r>
            <a:r>
              <a:rPr lang="en-US">
                <a:solidFill>
                  <a:srgbClr val="00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www.gafutures.org</a:t>
            </a:r>
            <a:r>
              <a:rPr lang="en-US">
                <a:solidFill>
                  <a:srgbClr val="000000"/>
                </a:solidFill>
                <a:latin typeface="Roboto" panose="02000000000000000000" pitchFamily="2" charset="0"/>
                <a:ea typeface="Roboto" panose="02000000000000000000" pitchFamily="2" charset="0"/>
                <a:cs typeface="Roboto" panose="02000000000000000000" pitchFamily="2" charset="0"/>
              </a:rPr>
              <a:t> </a:t>
            </a:r>
          </a:p>
          <a:p>
            <a:pPr algn="ctr"/>
            <a:endParaRPr lang="en-US">
              <a:solidFill>
                <a:srgbClr val="000000"/>
              </a:solidFill>
            </a:endParaRPr>
          </a:p>
        </p:txBody>
      </p:sp>
      <p:cxnSp>
        <p:nvCxnSpPr>
          <p:cNvPr id="16" name="Straight Connector 15">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133177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3181-50F8-4BB4-A10E-F7010F9BDED5}"/>
              </a:ext>
            </a:extLst>
          </p:cNvPr>
          <p:cNvSpPr>
            <a:spLocks noGrp="1"/>
          </p:cNvSpPr>
          <p:nvPr>
            <p:ph type="title"/>
          </p:nvPr>
        </p:nvSpPr>
        <p:spPr>
          <a:xfrm>
            <a:off x="1088684" y="533400"/>
            <a:ext cx="7202456" cy="1049235"/>
          </a:xfrm>
        </p:spPr>
        <p:txBody>
          <a:bodyPr>
            <a:normAutofit fontScale="90000"/>
          </a:bodyPr>
          <a:lstStyle/>
          <a:p>
            <a:br>
              <a:rPr lang="en-US" sz="2200">
                <a:latin typeface="Roboto" panose="02000000000000000000" pitchFamily="2" charset="0"/>
                <a:ea typeface="Roboto" panose="02000000000000000000" pitchFamily="2" charset="0"/>
                <a:cs typeface="Roboto" panose="02000000000000000000" pitchFamily="2" charset="0"/>
              </a:rPr>
            </a:br>
            <a:r>
              <a:rPr lang="en-US" sz="3100">
                <a:latin typeface="Roboto" panose="02000000000000000000" pitchFamily="2" charset="0"/>
                <a:ea typeface="Roboto" panose="02000000000000000000" pitchFamily="2" charset="0"/>
                <a:cs typeface="Roboto" panose="02000000000000000000" pitchFamily="2" charset="0"/>
              </a:rPr>
              <a:t>Look out for Georgia Match (fall of Senior year)</a:t>
            </a:r>
            <a:br>
              <a:rPr lang="en-US" sz="2200">
                <a:latin typeface="Roboto" panose="02000000000000000000" pitchFamily="2" charset="0"/>
                <a:ea typeface="Roboto" panose="02000000000000000000" pitchFamily="2" charset="0"/>
                <a:cs typeface="Roboto" panose="02000000000000000000" pitchFamily="2" charset="0"/>
              </a:rPr>
            </a:br>
            <a:endParaRPr lang="en-US" sz="2200">
              <a:latin typeface="Roboto" panose="02000000000000000000" pitchFamily="2" charset="0"/>
              <a:ea typeface="Roboto" panose="02000000000000000000" pitchFamily="2" charset="0"/>
              <a:cs typeface="Roboto" panose="02000000000000000000" pitchFamily="2" charset="0"/>
            </a:endParaRPr>
          </a:p>
        </p:txBody>
      </p:sp>
      <p:sp>
        <p:nvSpPr>
          <p:cNvPr id="4" name="Content Placeholder 3">
            <a:extLst>
              <a:ext uri="{FF2B5EF4-FFF2-40B4-BE49-F238E27FC236}">
                <a16:creationId xmlns:a16="http://schemas.microsoft.com/office/drawing/2014/main" id="{6B22C5EA-7D26-A69C-0FD2-C8343E4D3201}"/>
              </a:ext>
            </a:extLst>
          </p:cNvPr>
          <p:cNvSpPr>
            <a:spLocks noGrp="1"/>
          </p:cNvSpPr>
          <p:nvPr>
            <p:ph idx="1"/>
          </p:nvPr>
        </p:nvSpPr>
        <p:spPr>
          <a:xfrm>
            <a:off x="1088684" y="2015734"/>
            <a:ext cx="4646838" cy="3450613"/>
          </a:xfrm>
        </p:spPr>
        <p:txBody>
          <a:bodyPr>
            <a:normAutofit/>
          </a:bodyPr>
          <a:lstStyle/>
          <a:p>
            <a:pPr>
              <a:lnSpc>
                <a:spcPct val="110000"/>
              </a:lnSpc>
            </a:pPr>
            <a:r>
              <a:rPr lang="en-US" sz="1600">
                <a:latin typeface="Roboto" panose="02000000000000000000" pitchFamily="2" charset="0"/>
                <a:ea typeface="Roboto" panose="02000000000000000000" pitchFamily="2" charset="0"/>
                <a:cs typeface="Roboto" panose="02000000000000000000" pitchFamily="2" charset="0"/>
              </a:rPr>
              <a:t>Georgia Match is a program that matches Seniors with Georgia colleges for which the student meets the current Freshman Index  for guaranteed acceptance based upon the </a:t>
            </a:r>
            <a:r>
              <a:rPr lang="en-US" sz="1600" b="1">
                <a:latin typeface="Roboto" panose="02000000000000000000" pitchFamily="2" charset="0"/>
                <a:ea typeface="Roboto" panose="02000000000000000000" pitchFamily="2" charset="0"/>
                <a:cs typeface="Roboto" panose="02000000000000000000" pitchFamily="2" charset="0"/>
              </a:rPr>
              <a:t>Junior Year HOPE GPA.  </a:t>
            </a:r>
          </a:p>
          <a:p>
            <a:pPr>
              <a:lnSpc>
                <a:spcPct val="110000"/>
              </a:lnSpc>
            </a:pPr>
            <a:r>
              <a:rPr lang="en-US" sz="1600">
                <a:latin typeface="Roboto" panose="02000000000000000000" pitchFamily="2" charset="0"/>
                <a:ea typeface="Roboto" panose="02000000000000000000" pitchFamily="2" charset="0"/>
                <a:cs typeface="Roboto" panose="02000000000000000000" pitchFamily="2" charset="0"/>
              </a:rPr>
              <a:t>Students will receive a letter and can access the information through their </a:t>
            </a:r>
            <a:r>
              <a:rPr lang="en-US" sz="1600" err="1">
                <a:latin typeface="Roboto" panose="02000000000000000000" pitchFamily="2" charset="0"/>
                <a:ea typeface="Roboto" panose="02000000000000000000" pitchFamily="2" charset="0"/>
                <a:cs typeface="Roboto" panose="02000000000000000000" pitchFamily="2" charset="0"/>
              </a:rPr>
              <a:t>GAfutures</a:t>
            </a:r>
            <a:r>
              <a:rPr lang="en-US" sz="1600">
                <a:latin typeface="Roboto" panose="02000000000000000000" pitchFamily="2" charset="0"/>
                <a:ea typeface="Roboto" panose="02000000000000000000" pitchFamily="2" charset="0"/>
                <a:cs typeface="Roboto" panose="02000000000000000000" pitchFamily="2" charset="0"/>
              </a:rPr>
              <a:t> account, provided they created an account.  </a:t>
            </a:r>
          </a:p>
          <a:p>
            <a:pPr>
              <a:lnSpc>
                <a:spcPct val="110000"/>
              </a:lnSpc>
            </a:pPr>
            <a:r>
              <a:rPr lang="en-US" sz="1600">
                <a:latin typeface="Roboto" panose="02000000000000000000" pitchFamily="2" charset="0"/>
                <a:ea typeface="Roboto" panose="02000000000000000000" pitchFamily="2" charset="0"/>
                <a:cs typeface="Roboto" panose="02000000000000000000" pitchFamily="2" charset="0"/>
              </a:rPr>
              <a:t>Students can request more information about matched colleges through the </a:t>
            </a:r>
            <a:r>
              <a:rPr lang="en-US" sz="1600" err="1">
                <a:latin typeface="Roboto" panose="02000000000000000000" pitchFamily="2" charset="0"/>
                <a:ea typeface="Roboto" panose="02000000000000000000" pitchFamily="2" charset="0"/>
                <a:cs typeface="Roboto" panose="02000000000000000000" pitchFamily="2" charset="0"/>
              </a:rPr>
              <a:t>GAfutures</a:t>
            </a:r>
            <a:r>
              <a:rPr lang="en-US" sz="1600">
                <a:latin typeface="Roboto" panose="02000000000000000000" pitchFamily="2" charset="0"/>
                <a:ea typeface="Roboto" panose="02000000000000000000" pitchFamily="2" charset="0"/>
                <a:cs typeface="Roboto" panose="02000000000000000000" pitchFamily="2" charset="0"/>
              </a:rPr>
              <a:t> platform. </a:t>
            </a:r>
          </a:p>
          <a:p>
            <a:pPr marL="0" indent="0">
              <a:lnSpc>
                <a:spcPct val="110000"/>
              </a:lnSpc>
              <a:buNone/>
            </a:pPr>
            <a:endParaRPr lang="en-US" sz="1600"/>
          </a:p>
        </p:txBody>
      </p:sp>
    </p:spTree>
    <p:extLst>
      <p:ext uri="{BB962C8B-B14F-4D97-AF65-F5344CB8AC3E}">
        <p14:creationId xmlns:p14="http://schemas.microsoft.com/office/powerpoint/2010/main" val="1013272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20" y="783768"/>
            <a:ext cx="7936360"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955" y="1019556"/>
            <a:ext cx="757809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Online Media 3" title="GEORGIA MATCH">
            <a:hlinkClick r:id="" action="ppaction://media"/>
            <a:extLst>
              <a:ext uri="{FF2B5EF4-FFF2-40B4-BE49-F238E27FC236}">
                <a16:creationId xmlns:a16="http://schemas.microsoft.com/office/drawing/2014/main" id="{73456A59-0780-9DE0-DF79-D453BDA79921}"/>
              </a:ext>
            </a:extLst>
          </p:cNvPr>
          <p:cNvPicPr>
            <a:picLocks noRot="1" noChangeAspect="1"/>
          </p:cNvPicPr>
          <p:nvPr>
            <a:videoFile r:link="rId1"/>
          </p:nvPr>
        </p:nvPicPr>
        <p:blipFill>
          <a:blip r:embed="rId5"/>
          <a:stretch>
            <a:fillRect/>
          </a:stretch>
        </p:blipFill>
        <p:spPr>
          <a:xfrm>
            <a:off x="1022985" y="1423807"/>
            <a:ext cx="7098030" cy="4010386"/>
          </a:xfrm>
          <a:prstGeom prst="rect">
            <a:avLst/>
          </a:prstGeom>
        </p:spPr>
      </p:pic>
    </p:spTree>
    <p:extLst>
      <p:ext uri="{BB962C8B-B14F-4D97-AF65-F5344CB8AC3E}">
        <p14:creationId xmlns:p14="http://schemas.microsoft.com/office/powerpoint/2010/main" val="271307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BE41-C828-516F-300A-D9506797D564}"/>
              </a:ext>
            </a:extLst>
          </p:cNvPr>
          <p:cNvSpPr>
            <a:spLocks noGrp="1"/>
          </p:cNvSpPr>
          <p:nvPr>
            <p:ph type="title"/>
          </p:nvPr>
        </p:nvSpPr>
        <p:spPr/>
        <p:txBody>
          <a:bodyPr/>
          <a:lstStyle/>
          <a:p>
            <a:r>
              <a:rPr lang="en-US"/>
              <a:t>WAYS TO PAY FOR COLLEGE</a:t>
            </a:r>
          </a:p>
        </p:txBody>
      </p:sp>
      <p:sp>
        <p:nvSpPr>
          <p:cNvPr id="3" name="Content Placeholder 2">
            <a:extLst>
              <a:ext uri="{FF2B5EF4-FFF2-40B4-BE49-F238E27FC236}">
                <a16:creationId xmlns:a16="http://schemas.microsoft.com/office/drawing/2014/main" id="{D58D4DA0-393C-12F8-5C5A-C6E04F4E7B8E}"/>
              </a:ext>
            </a:extLst>
          </p:cNvPr>
          <p:cNvSpPr>
            <a:spLocks noGrp="1"/>
          </p:cNvSpPr>
          <p:nvPr>
            <p:ph sz="half" idx="1"/>
          </p:nvPr>
        </p:nvSpPr>
        <p:spPr/>
        <p:txBody>
          <a:bodyPr>
            <a:normAutofit fontScale="70000" lnSpcReduction="20000"/>
          </a:bodyPr>
          <a:lstStyle/>
          <a:p>
            <a:pPr marL="0" indent="0">
              <a:buNone/>
            </a:pPr>
            <a:r>
              <a:rPr lang="en-US" b="1">
                <a:latin typeface="Roboto" panose="02000000000000000000" pitchFamily="2" charset="0"/>
                <a:ea typeface="Roboto" panose="02000000000000000000" pitchFamily="2" charset="0"/>
                <a:cs typeface="Roboto" panose="02000000000000000000" pitchFamily="2" charset="0"/>
              </a:rPr>
              <a:t>SOURCE</a:t>
            </a:r>
          </a:p>
          <a:p>
            <a:r>
              <a:rPr lang="en-US">
                <a:latin typeface="Roboto" panose="02000000000000000000" pitchFamily="2" charset="0"/>
                <a:ea typeface="Roboto" panose="02000000000000000000" pitchFamily="2" charset="0"/>
                <a:cs typeface="Roboto" panose="02000000000000000000" pitchFamily="2" charset="0"/>
              </a:rPr>
              <a:t>Family Savings</a:t>
            </a:r>
          </a:p>
          <a:p>
            <a:r>
              <a:rPr lang="en-US">
                <a:latin typeface="Roboto" panose="02000000000000000000" pitchFamily="2" charset="0"/>
                <a:ea typeface="Roboto" panose="02000000000000000000" pitchFamily="2" charset="0"/>
                <a:cs typeface="Roboto" panose="02000000000000000000" pitchFamily="2" charset="0"/>
              </a:rPr>
              <a:t>Grants and Scholarships</a:t>
            </a:r>
          </a:p>
          <a:p>
            <a:pPr lvl="1"/>
            <a:r>
              <a:rPr lang="en-US" sz="2000">
                <a:latin typeface="Roboto" panose="02000000000000000000" pitchFamily="2" charset="0"/>
                <a:ea typeface="Roboto" panose="02000000000000000000" pitchFamily="2" charset="0"/>
                <a:cs typeface="Roboto" panose="02000000000000000000" pitchFamily="2" charset="0"/>
              </a:rPr>
              <a:t>Based on specific requirements</a:t>
            </a:r>
          </a:p>
          <a:p>
            <a:pPr lvl="1"/>
            <a:r>
              <a:rPr lang="en-US" sz="2000">
                <a:latin typeface="Roboto" panose="02000000000000000000" pitchFamily="2" charset="0"/>
                <a:ea typeface="Roboto" panose="02000000000000000000" pitchFamily="2" charset="0"/>
                <a:cs typeface="Roboto" panose="02000000000000000000" pitchFamily="2" charset="0"/>
              </a:rPr>
              <a:t>Does not have to be repaid</a:t>
            </a:r>
          </a:p>
          <a:p>
            <a:r>
              <a:rPr lang="en-US">
                <a:latin typeface="Roboto" panose="02000000000000000000" pitchFamily="2" charset="0"/>
                <a:ea typeface="Roboto" panose="02000000000000000000" pitchFamily="2" charset="0"/>
                <a:cs typeface="Roboto" panose="02000000000000000000" pitchFamily="2" charset="0"/>
              </a:rPr>
              <a:t>Loans</a:t>
            </a:r>
          </a:p>
          <a:p>
            <a:pPr lvl="1"/>
            <a:r>
              <a:rPr lang="en-US" sz="2000">
                <a:latin typeface="Roboto" panose="02000000000000000000" pitchFamily="2" charset="0"/>
                <a:ea typeface="Roboto" panose="02000000000000000000" pitchFamily="2" charset="0"/>
                <a:cs typeface="Roboto" panose="02000000000000000000" pitchFamily="2" charset="0"/>
              </a:rPr>
              <a:t>Must be repaid after college (with interest)</a:t>
            </a:r>
          </a:p>
          <a:p>
            <a:r>
              <a:rPr lang="en-US">
                <a:latin typeface="Roboto" panose="02000000000000000000" pitchFamily="2" charset="0"/>
                <a:ea typeface="Roboto" panose="02000000000000000000" pitchFamily="2" charset="0"/>
                <a:cs typeface="Roboto" panose="02000000000000000000" pitchFamily="2" charset="0"/>
              </a:rPr>
              <a:t>Work-study Programs</a:t>
            </a:r>
          </a:p>
          <a:p>
            <a:pPr lvl="1"/>
            <a:r>
              <a:rPr lang="en-US" sz="2000">
                <a:latin typeface="Roboto" panose="02000000000000000000" pitchFamily="2" charset="0"/>
                <a:ea typeface="Roboto" panose="02000000000000000000" pitchFamily="2" charset="0"/>
                <a:cs typeface="Roboto" panose="02000000000000000000" pitchFamily="2" charset="0"/>
              </a:rPr>
              <a:t>Student has a job on campus.</a:t>
            </a:r>
          </a:p>
          <a:p>
            <a:endParaRPr lang="en-US"/>
          </a:p>
        </p:txBody>
      </p:sp>
      <p:sp>
        <p:nvSpPr>
          <p:cNvPr id="4" name="Content Placeholder 3">
            <a:extLst>
              <a:ext uri="{FF2B5EF4-FFF2-40B4-BE49-F238E27FC236}">
                <a16:creationId xmlns:a16="http://schemas.microsoft.com/office/drawing/2014/main" id="{CA16E03A-18AB-1814-8B77-2E83F80B0444}"/>
              </a:ext>
            </a:extLst>
          </p:cNvPr>
          <p:cNvSpPr>
            <a:spLocks noGrp="1"/>
          </p:cNvSpPr>
          <p:nvPr>
            <p:ph sz="half" idx="2"/>
          </p:nvPr>
        </p:nvSpPr>
        <p:spPr/>
        <p:txBody>
          <a:bodyPr>
            <a:normAutofit fontScale="70000" lnSpcReduction="20000"/>
          </a:bodyPr>
          <a:lstStyle/>
          <a:p>
            <a:pPr marL="0" indent="0">
              <a:buNone/>
            </a:pPr>
            <a:r>
              <a:rPr lang="en-US" b="1">
                <a:latin typeface="Roboto" panose="02000000000000000000" pitchFamily="2" charset="0"/>
                <a:ea typeface="Roboto" panose="02000000000000000000" pitchFamily="2" charset="0"/>
                <a:cs typeface="Roboto" panose="02000000000000000000" pitchFamily="2" charset="0"/>
              </a:rPr>
              <a:t>ADDITIONAL INFORMATION</a:t>
            </a:r>
          </a:p>
          <a:p>
            <a:r>
              <a:rPr lang="en-US">
                <a:latin typeface="Roboto" panose="02000000000000000000" pitchFamily="2" charset="0"/>
                <a:ea typeface="Roboto" panose="02000000000000000000" pitchFamily="2" charset="0"/>
                <a:cs typeface="Roboto" panose="02000000000000000000" pitchFamily="2" charset="0"/>
              </a:rPr>
              <a:t>Financial aid requirements are different for undocumented students.</a:t>
            </a:r>
          </a:p>
          <a:p>
            <a:r>
              <a:rPr lang="en-US">
                <a:latin typeface="Roboto" panose="02000000000000000000" pitchFamily="2" charset="0"/>
                <a:ea typeface="Roboto" panose="02000000000000000000" pitchFamily="2" charset="0"/>
                <a:cs typeface="Roboto" panose="02000000000000000000" pitchFamily="2" charset="0"/>
              </a:rPr>
              <a:t>There may be additional options as provided by the specific college.</a:t>
            </a:r>
          </a:p>
          <a:p>
            <a:r>
              <a:rPr lang="en-US">
                <a:latin typeface="Roboto" panose="02000000000000000000" pitchFamily="2" charset="0"/>
                <a:ea typeface="Roboto" panose="02000000000000000000" pitchFamily="2" charset="0"/>
                <a:cs typeface="Roboto" panose="02000000000000000000" pitchFamily="2" charset="0"/>
              </a:rPr>
              <a:t>It is the student’s responsibility to contact the college directly.</a:t>
            </a:r>
          </a:p>
          <a:p>
            <a:endParaRPr lang="en-US"/>
          </a:p>
        </p:txBody>
      </p:sp>
    </p:spTree>
    <p:extLst>
      <p:ext uri="{BB962C8B-B14F-4D97-AF65-F5344CB8AC3E}">
        <p14:creationId xmlns:p14="http://schemas.microsoft.com/office/powerpoint/2010/main" val="2223418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CBCC-983F-C535-99EA-AD43A38A43F5}"/>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Nuts &amp; bolts of finding free money</a:t>
            </a:r>
          </a:p>
        </p:txBody>
      </p:sp>
      <p:sp>
        <p:nvSpPr>
          <p:cNvPr id="3" name="Content Placeholder 2">
            <a:extLst>
              <a:ext uri="{FF2B5EF4-FFF2-40B4-BE49-F238E27FC236}">
                <a16:creationId xmlns:a16="http://schemas.microsoft.com/office/drawing/2014/main" id="{4849EE7C-CC1A-B5A2-16F4-93BCDD42D20C}"/>
              </a:ext>
            </a:extLst>
          </p:cNvPr>
          <p:cNvSpPr>
            <a:spLocks noGrp="1"/>
          </p:cNvSpPr>
          <p:nvPr>
            <p:ph sz="half" idx="1"/>
          </p:nvPr>
        </p:nvSpPr>
        <p:spPr/>
        <p:txBody>
          <a:bodyPr>
            <a:normAutofit fontScale="62500" lnSpcReduction="20000"/>
          </a:bodyPr>
          <a:lstStyle/>
          <a:p>
            <a:pPr marL="0" indent="0">
              <a:buNone/>
            </a:pPr>
            <a:r>
              <a:rPr lang="en-US" sz="2200" b="1"/>
              <a:t>WHERE DO I FIND RESOURCES?</a:t>
            </a:r>
          </a:p>
          <a:p>
            <a:r>
              <a:rPr lang="en-US" sz="2200">
                <a:latin typeface="Roboto" panose="02000000000000000000" pitchFamily="2" charset="0"/>
                <a:ea typeface="Roboto" panose="02000000000000000000" pitchFamily="2" charset="0"/>
                <a:cs typeface="Roboto" panose="02000000000000000000" pitchFamily="2" charset="0"/>
              </a:rPr>
              <a:t>School Counseling Office and/or Career Center</a:t>
            </a:r>
            <a:endParaRPr lang="en-US" sz="2200" i="1">
              <a:latin typeface="Roboto" panose="02000000000000000000" pitchFamily="2" charset="0"/>
              <a:ea typeface="Roboto" panose="02000000000000000000" pitchFamily="2" charset="0"/>
              <a:cs typeface="Roboto" panose="02000000000000000000" pitchFamily="2" charset="0"/>
            </a:endParaRPr>
          </a:p>
          <a:p>
            <a:r>
              <a:rPr lang="en-US" sz="2200">
                <a:latin typeface="Roboto" panose="02000000000000000000" pitchFamily="2" charset="0"/>
                <a:ea typeface="Roboto" panose="02000000000000000000" pitchFamily="2" charset="0"/>
                <a:cs typeface="Roboto" panose="02000000000000000000" pitchFamily="2" charset="0"/>
              </a:rPr>
              <a:t>College websites</a:t>
            </a:r>
          </a:p>
          <a:p>
            <a:r>
              <a:rPr lang="en-US" sz="2200">
                <a:latin typeface="Roboto" panose="02000000000000000000" pitchFamily="2" charset="0"/>
                <a:ea typeface="Roboto" panose="02000000000000000000" pitchFamily="2" charset="0"/>
                <a:cs typeface="Roboto" panose="02000000000000000000" pitchFamily="2" charset="0"/>
              </a:rPr>
              <a:t>Various online resources like </a:t>
            </a:r>
            <a:r>
              <a:rPr lang="en-US" sz="2200" err="1">
                <a:latin typeface="Roboto" panose="02000000000000000000" pitchFamily="2" charset="0"/>
                <a:ea typeface="Roboto" panose="02000000000000000000" pitchFamily="2" charset="0"/>
                <a:cs typeface="Roboto" panose="02000000000000000000" pitchFamily="2" charset="0"/>
              </a:rPr>
              <a:t>GAfutures</a:t>
            </a:r>
            <a:r>
              <a:rPr lang="en-US" sz="2200">
                <a:latin typeface="Roboto" panose="02000000000000000000" pitchFamily="2" charset="0"/>
                <a:ea typeface="Roboto" panose="02000000000000000000" pitchFamily="2" charset="0"/>
                <a:cs typeface="Roboto" panose="02000000000000000000" pitchFamily="2" charset="0"/>
              </a:rPr>
              <a:t>, Naviance, </a:t>
            </a:r>
            <a:r>
              <a:rPr lang="en-US" sz="2200" err="1">
                <a:latin typeface="Roboto" panose="02000000000000000000" pitchFamily="2" charset="0"/>
                <a:ea typeface="Roboto" panose="02000000000000000000" pitchFamily="2" charset="0"/>
                <a:cs typeface="Roboto" panose="02000000000000000000" pitchFamily="2" charset="0"/>
              </a:rPr>
              <a:t>BigFuture</a:t>
            </a:r>
            <a:r>
              <a:rPr lang="en-US" sz="2200">
                <a:latin typeface="Roboto" panose="02000000000000000000" pitchFamily="2" charset="0"/>
                <a:ea typeface="Roboto" panose="02000000000000000000" pitchFamily="2" charset="0"/>
                <a:cs typeface="Roboto" panose="02000000000000000000" pitchFamily="2" charset="0"/>
              </a:rPr>
              <a:t> (College Board), etc.</a:t>
            </a:r>
          </a:p>
          <a:p>
            <a:r>
              <a:rPr lang="en-US" sz="2200">
                <a:latin typeface="Roboto" panose="02000000000000000000" pitchFamily="2" charset="0"/>
                <a:ea typeface="Roboto" panose="02000000000000000000" pitchFamily="2" charset="0"/>
                <a:cs typeface="Roboto" panose="02000000000000000000" pitchFamily="2" charset="0"/>
              </a:rPr>
              <a:t>Current employer or parent’s employer</a:t>
            </a:r>
          </a:p>
          <a:p>
            <a:r>
              <a:rPr lang="en-US" sz="2200">
                <a:latin typeface="Roboto" panose="02000000000000000000" pitchFamily="2" charset="0"/>
                <a:ea typeface="Roboto" panose="02000000000000000000" pitchFamily="2" charset="0"/>
                <a:cs typeface="Roboto" panose="02000000000000000000" pitchFamily="2" charset="0"/>
              </a:rPr>
              <a:t>Community</a:t>
            </a:r>
          </a:p>
          <a:p>
            <a:r>
              <a:rPr lang="en-US" sz="2200">
                <a:latin typeface="Roboto" panose="02000000000000000000" pitchFamily="2" charset="0"/>
                <a:ea typeface="Roboto" panose="02000000000000000000" pitchFamily="2" charset="0"/>
                <a:cs typeface="Roboto" panose="02000000000000000000" pitchFamily="2" charset="0"/>
              </a:rPr>
              <a:t>Organizations in which you may be involved </a:t>
            </a:r>
          </a:p>
          <a:p>
            <a:pPr marL="0" indent="0">
              <a:buNone/>
            </a:pPr>
            <a:endParaRPr lang="en-US"/>
          </a:p>
          <a:p>
            <a:endParaRPr lang="en-US"/>
          </a:p>
        </p:txBody>
      </p:sp>
      <p:sp>
        <p:nvSpPr>
          <p:cNvPr id="4" name="Content Placeholder 3">
            <a:extLst>
              <a:ext uri="{FF2B5EF4-FFF2-40B4-BE49-F238E27FC236}">
                <a16:creationId xmlns:a16="http://schemas.microsoft.com/office/drawing/2014/main" id="{6B8BCC50-FA60-7762-1AFF-C216E1A10896}"/>
              </a:ext>
            </a:extLst>
          </p:cNvPr>
          <p:cNvSpPr>
            <a:spLocks noGrp="1"/>
          </p:cNvSpPr>
          <p:nvPr>
            <p:ph sz="half" idx="2"/>
          </p:nvPr>
        </p:nvSpPr>
        <p:spPr>
          <a:xfrm>
            <a:off x="4889182" y="2013936"/>
            <a:ext cx="3416618" cy="3777264"/>
          </a:xfrm>
        </p:spPr>
        <p:txBody>
          <a:bodyPr>
            <a:normAutofit fontScale="62500" lnSpcReduction="20000"/>
          </a:bodyPr>
          <a:lstStyle/>
          <a:p>
            <a:pPr marL="0" indent="0">
              <a:buNone/>
            </a:pPr>
            <a:r>
              <a:rPr lang="en-US" sz="2200" b="1"/>
              <a:t>HOW DO I GET THE MONEY?</a:t>
            </a:r>
          </a:p>
          <a:p>
            <a:r>
              <a:rPr lang="en-US" sz="2200">
                <a:latin typeface="Roboto" panose="02000000000000000000" pitchFamily="2" charset="0"/>
                <a:ea typeface="Roboto" panose="02000000000000000000" pitchFamily="2" charset="0"/>
                <a:cs typeface="Roboto" panose="02000000000000000000" pitchFamily="2" charset="0"/>
              </a:rPr>
              <a:t>Create a resume and prepare a personal statement so you will be ready to apply</a:t>
            </a:r>
          </a:p>
          <a:p>
            <a:r>
              <a:rPr lang="en-US" sz="2200">
                <a:latin typeface="Roboto" panose="02000000000000000000" pitchFamily="2" charset="0"/>
                <a:ea typeface="Roboto" panose="02000000000000000000" pitchFamily="2" charset="0"/>
                <a:cs typeface="Roboto" panose="02000000000000000000" pitchFamily="2" charset="0"/>
              </a:rPr>
              <a:t>Search for scholarships everywhere </a:t>
            </a:r>
          </a:p>
          <a:p>
            <a:r>
              <a:rPr lang="en-US" sz="2200">
                <a:latin typeface="Roboto" panose="02000000000000000000" pitchFamily="2" charset="0"/>
                <a:ea typeface="Roboto" panose="02000000000000000000" pitchFamily="2" charset="0"/>
                <a:cs typeface="Roboto" panose="02000000000000000000" pitchFamily="2" charset="0"/>
              </a:rPr>
              <a:t>Apply early and often – remember, scholarships have deadlines too!</a:t>
            </a:r>
          </a:p>
          <a:p>
            <a:r>
              <a:rPr lang="en-US" sz="2200">
                <a:latin typeface="Roboto" panose="02000000000000000000" pitchFamily="2" charset="0"/>
                <a:ea typeface="Roboto" panose="02000000000000000000" pitchFamily="2" charset="0"/>
                <a:cs typeface="Roboto" panose="02000000000000000000" pitchFamily="2" charset="0"/>
              </a:rPr>
              <a:t>Complete the FAFSA as soon as possible during Senior year.  </a:t>
            </a:r>
            <a:r>
              <a:rPr lang="en-US" sz="2200" b="1">
                <a:latin typeface="Roboto" panose="02000000000000000000" pitchFamily="2" charset="0"/>
                <a:ea typeface="Roboto" panose="02000000000000000000" pitchFamily="2" charset="0"/>
                <a:cs typeface="Roboto" panose="02000000000000000000" pitchFamily="2" charset="0"/>
              </a:rPr>
              <a:t>Student grants, loans, and work study are awarded through the FAFSA</a:t>
            </a:r>
            <a:r>
              <a:rPr lang="en-US" sz="2200" b="1"/>
              <a:t>.</a:t>
            </a:r>
          </a:p>
          <a:p>
            <a:pPr marL="0" indent="0">
              <a:buNone/>
            </a:pPr>
            <a:endParaRPr lang="en-US"/>
          </a:p>
          <a:p>
            <a:pPr marL="0" indent="0">
              <a:buNone/>
            </a:pPr>
            <a:endParaRPr lang="en-US"/>
          </a:p>
        </p:txBody>
      </p:sp>
    </p:spTree>
    <p:extLst>
      <p:ext uri="{BB962C8B-B14F-4D97-AF65-F5344CB8AC3E}">
        <p14:creationId xmlns:p14="http://schemas.microsoft.com/office/powerpoint/2010/main" val="2931437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76260" y="15524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5200" cap="all" err="1">
                <a:solidFill>
                  <a:schemeClr val="tx2"/>
                </a:solidFill>
                <a:latin typeface="Roboto" panose="02000000000000000000" pitchFamily="2" charset="0"/>
                <a:ea typeface="Roboto" panose="02000000000000000000" pitchFamily="2" charset="0"/>
                <a:cs typeface="Roboto" panose="02000000000000000000" pitchFamily="2" charset="0"/>
              </a:rPr>
              <a:t>naviance</a:t>
            </a:r>
            <a:endParaRPr lang="en-US" sz="5200" cap="all">
              <a:solidFill>
                <a:schemeClr val="tx2"/>
              </a:solidFill>
              <a:latin typeface="Roboto" panose="02000000000000000000" pitchFamily="2" charset="0"/>
              <a:ea typeface="Roboto" panose="02000000000000000000" pitchFamily="2" charset="0"/>
              <a:cs typeface="Roboto" panose="02000000000000000000" pitchFamily="2" charset="0"/>
            </a:endParaRP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388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A459-EE0B-4B52-A87C-A09CA925DF0C}"/>
              </a:ext>
            </a:extLst>
          </p:cNvPr>
          <p:cNvSpPr>
            <a:spLocks noGrp="1"/>
          </p:cNvSpPr>
          <p:nvPr>
            <p:ph type="ctrTitle"/>
          </p:nvPr>
        </p:nvSpPr>
        <p:spPr>
          <a:xfrm>
            <a:off x="1524000" y="1811863"/>
            <a:ext cx="6096000" cy="1515533"/>
          </a:xfrm>
        </p:spPr>
        <p:txBody>
          <a:bodyPr/>
          <a:lstStyle/>
          <a:p>
            <a:pPr algn="ctr"/>
            <a:r>
              <a:rPr lang="en-US"/>
              <a:t>        </a:t>
            </a:r>
            <a:r>
              <a:rPr lang="en-US">
                <a:latin typeface="Roboto" panose="02000000000000000000" pitchFamily="2" charset="0"/>
                <a:ea typeface="Roboto" panose="02000000000000000000" pitchFamily="2" charset="0"/>
                <a:cs typeface="Roboto" panose="02000000000000000000" pitchFamily="2" charset="0"/>
              </a:rPr>
              <a:t>Naviance</a:t>
            </a:r>
          </a:p>
        </p:txBody>
      </p:sp>
      <p:sp>
        <p:nvSpPr>
          <p:cNvPr id="3" name="Subtitle 2">
            <a:extLst>
              <a:ext uri="{FF2B5EF4-FFF2-40B4-BE49-F238E27FC236}">
                <a16:creationId xmlns:a16="http://schemas.microsoft.com/office/drawing/2014/main" id="{F5B80FAB-F974-465C-A96A-78C64945BA2B}"/>
              </a:ext>
            </a:extLst>
          </p:cNvPr>
          <p:cNvSpPr>
            <a:spLocks noGrp="1"/>
          </p:cNvSpPr>
          <p:nvPr>
            <p:ph type="subTitle" idx="1"/>
          </p:nvPr>
        </p:nvSpPr>
        <p:spPr/>
        <p:txBody>
          <a:bodyPr>
            <a:normAutofit fontScale="47500" lnSpcReduction="20000"/>
          </a:bodyPr>
          <a:lstStyle/>
          <a:p>
            <a:pPr>
              <a:defRPr/>
            </a:pPr>
            <a:r>
              <a:rPr lang="en-US" sz="3200">
                <a:latin typeface="Roboto" panose="02000000000000000000" pitchFamily="2" charset="0"/>
                <a:ea typeface="Roboto" panose="02000000000000000000" pitchFamily="2" charset="0"/>
                <a:cs typeface="Roboto" panose="02000000000000000000" pitchFamily="2" charset="0"/>
              </a:rPr>
              <a:t>Naviance is a </a:t>
            </a:r>
            <a:r>
              <a:rPr lang="en-US" sz="3200" b="1">
                <a:latin typeface="Roboto" panose="02000000000000000000" pitchFamily="2" charset="0"/>
                <a:ea typeface="Roboto" panose="02000000000000000000" pitchFamily="2" charset="0"/>
                <a:cs typeface="Roboto" panose="02000000000000000000" pitchFamily="2" charset="0"/>
              </a:rPr>
              <a:t>delivery system </a:t>
            </a:r>
            <a:r>
              <a:rPr lang="en-US" sz="3200">
                <a:latin typeface="Roboto" panose="02000000000000000000" pitchFamily="2" charset="0"/>
                <a:ea typeface="Roboto" panose="02000000000000000000" pitchFamily="2" charset="0"/>
                <a:cs typeface="Roboto" panose="02000000000000000000" pitchFamily="2" charset="0"/>
              </a:rPr>
              <a:t>and college/career search engine, but it also how we communicate with YOU and your parents, throughout the year.  </a:t>
            </a:r>
          </a:p>
        </p:txBody>
      </p:sp>
    </p:spTree>
    <p:extLst>
      <p:ext uri="{BB962C8B-B14F-4D97-AF65-F5344CB8AC3E}">
        <p14:creationId xmlns:p14="http://schemas.microsoft.com/office/powerpoint/2010/main" val="2216659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BBEC-565E-4937-8B53-ED2D87CD8D5E}"/>
              </a:ext>
            </a:extLst>
          </p:cNvPr>
          <p:cNvSpPr>
            <a:spLocks noGrp="1"/>
          </p:cNvSpPr>
          <p:nvPr>
            <p:ph type="title"/>
          </p:nvPr>
        </p:nvSpPr>
        <p:spPr/>
        <p:txBody>
          <a:bodyPr/>
          <a:lstStyle/>
          <a:p>
            <a:pPr algn="ctr"/>
            <a:r>
              <a:rPr lang="en-US">
                <a:latin typeface="Roboto" panose="02000000000000000000" pitchFamily="2" charset="0"/>
                <a:ea typeface="Roboto" panose="02000000000000000000" pitchFamily="2" charset="0"/>
                <a:cs typeface="Roboto" panose="02000000000000000000" pitchFamily="2" charset="0"/>
              </a:rPr>
              <a:t>Logging into Naviance</a:t>
            </a:r>
          </a:p>
        </p:txBody>
      </p:sp>
      <p:sp>
        <p:nvSpPr>
          <p:cNvPr id="3" name="Content Placeholder 2">
            <a:extLst>
              <a:ext uri="{FF2B5EF4-FFF2-40B4-BE49-F238E27FC236}">
                <a16:creationId xmlns:a16="http://schemas.microsoft.com/office/drawing/2014/main" id="{6B9BBF5E-49D1-4408-AC9F-51F465F2E1C1}"/>
              </a:ext>
            </a:extLst>
          </p:cNvPr>
          <p:cNvSpPr>
            <a:spLocks noGrp="1"/>
          </p:cNvSpPr>
          <p:nvPr>
            <p:ph idx="1"/>
          </p:nvPr>
        </p:nvSpPr>
        <p:spPr>
          <a:xfrm>
            <a:off x="689339" y="1938680"/>
            <a:ext cx="7765322" cy="4114800"/>
          </a:xfrm>
        </p:spPr>
        <p:txBody>
          <a:bodyPr/>
          <a:lstStyle/>
          <a:p>
            <a:r>
              <a:rPr lang="en-US">
                <a:latin typeface="Roboto" panose="02000000000000000000" pitchFamily="2" charset="0"/>
                <a:ea typeface="Roboto" panose="02000000000000000000" pitchFamily="2" charset="0"/>
                <a:cs typeface="Roboto" panose="02000000000000000000" pitchFamily="2" charset="0"/>
              </a:rPr>
              <a:t> If you’re on a CCSD computer, then you will be automatically logged into Naviance.</a:t>
            </a:r>
          </a:p>
          <a:p>
            <a:r>
              <a:rPr lang="en-US">
                <a:solidFill>
                  <a:schemeClr val="tx1"/>
                </a:solidFill>
                <a:latin typeface="Roboto" panose="02000000000000000000" pitchFamily="2" charset="0"/>
                <a:ea typeface="Roboto" panose="02000000000000000000" pitchFamily="2" charset="0"/>
                <a:cs typeface="Roboto" panose="02000000000000000000" pitchFamily="2" charset="0"/>
              </a:rPr>
              <a:t>You can access Naviance from the CCSD homepage, your school’s website, as well as your school counseling department’s website.</a:t>
            </a:r>
          </a:p>
          <a:p>
            <a:r>
              <a:rPr lang="en-US">
                <a:latin typeface="Roboto" panose="02000000000000000000" pitchFamily="2" charset="0"/>
                <a:ea typeface="Roboto" panose="02000000000000000000" pitchFamily="2" charset="0"/>
                <a:cs typeface="Roboto" panose="02000000000000000000" pitchFamily="2" charset="0"/>
              </a:rPr>
              <a:t> To log into Naviance from home, you will use the following:</a:t>
            </a:r>
          </a:p>
          <a:p>
            <a:pPr marL="128016" lvl="1" indent="0">
              <a:buNone/>
            </a:pPr>
            <a:endParaRPr lang="en-US"/>
          </a:p>
        </p:txBody>
      </p:sp>
      <p:graphicFrame>
        <p:nvGraphicFramePr>
          <p:cNvPr id="4" name="Table 3">
            <a:extLst>
              <a:ext uri="{FF2B5EF4-FFF2-40B4-BE49-F238E27FC236}">
                <a16:creationId xmlns:a16="http://schemas.microsoft.com/office/drawing/2014/main" id="{0A247BA7-3621-4B1A-B6CD-F2F336FA043F}"/>
              </a:ext>
            </a:extLst>
          </p:cNvPr>
          <p:cNvGraphicFramePr>
            <a:graphicFrameLocks noGrp="1"/>
          </p:cNvGraphicFramePr>
          <p:nvPr>
            <p:extLst>
              <p:ext uri="{D42A27DB-BD31-4B8C-83A1-F6EECF244321}">
                <p14:modId xmlns:p14="http://schemas.microsoft.com/office/powerpoint/2010/main" val="2230403182"/>
              </p:ext>
            </p:extLst>
          </p:nvPr>
        </p:nvGraphicFramePr>
        <p:xfrm>
          <a:off x="1889125" y="4648200"/>
          <a:ext cx="5365750" cy="1280160"/>
        </p:xfrm>
        <a:graphic>
          <a:graphicData uri="http://schemas.openxmlformats.org/drawingml/2006/table">
            <a:tbl>
              <a:tblPr firstRow="1" bandRow="1">
                <a:tableStyleId>{5C22544A-7EE6-4342-B048-85BDC9FD1C3A}</a:tableStyleId>
              </a:tblPr>
              <a:tblGrid>
                <a:gridCol w="2682875">
                  <a:extLst>
                    <a:ext uri="{9D8B030D-6E8A-4147-A177-3AD203B41FA5}">
                      <a16:colId xmlns:a16="http://schemas.microsoft.com/office/drawing/2014/main" val="2088027295"/>
                    </a:ext>
                  </a:extLst>
                </a:gridCol>
                <a:gridCol w="2682875">
                  <a:extLst>
                    <a:ext uri="{9D8B030D-6E8A-4147-A177-3AD203B41FA5}">
                      <a16:colId xmlns:a16="http://schemas.microsoft.com/office/drawing/2014/main" val="169090863"/>
                    </a:ext>
                  </a:extLst>
                </a:gridCol>
              </a:tblGrid>
              <a:tr h="429986">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User Name: </a:t>
                      </a:r>
                    </a:p>
                  </a:txBody>
                  <a:tcP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Password:</a:t>
                      </a:r>
                    </a:p>
                  </a:txBody>
                  <a:tcPr/>
                </a:tc>
                <a:extLst>
                  <a:ext uri="{0D108BD9-81ED-4DB2-BD59-A6C34878D82A}">
                    <a16:rowId xmlns:a16="http://schemas.microsoft.com/office/drawing/2014/main" val="1483122131"/>
                  </a:ext>
                </a:extLst>
              </a:tr>
              <a:tr h="773974">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Microsoft 365</a:t>
                      </a:r>
                    </a:p>
                    <a:p>
                      <a:pPr algn="ctr"/>
                      <a:r>
                        <a:rPr lang="en-US" sz="2400">
                          <a:latin typeface="Roboto" panose="02000000000000000000" pitchFamily="2" charset="0"/>
                          <a:ea typeface="Roboto" panose="02000000000000000000" pitchFamily="2" charset="0"/>
                          <a:cs typeface="Roboto" panose="02000000000000000000" pitchFamily="2" charset="0"/>
                        </a:rPr>
                        <a:t>User Name</a:t>
                      </a:r>
                    </a:p>
                  </a:txBody>
                  <a:tcPr/>
                </a:tc>
                <a:tc>
                  <a:txBody>
                    <a:bodyPr/>
                    <a:lstStyle/>
                    <a:p>
                      <a:pPr algn="ctr"/>
                      <a:r>
                        <a:rPr lang="en-US" sz="2400">
                          <a:latin typeface="Roboto" panose="02000000000000000000" pitchFamily="2" charset="0"/>
                          <a:ea typeface="Roboto" panose="02000000000000000000" pitchFamily="2" charset="0"/>
                          <a:cs typeface="Roboto" panose="02000000000000000000" pitchFamily="2" charset="0"/>
                        </a:rPr>
                        <a:t>Microsoft 365</a:t>
                      </a:r>
                    </a:p>
                    <a:p>
                      <a:pPr algn="ctr"/>
                      <a:r>
                        <a:rPr lang="en-US" sz="2400">
                          <a:latin typeface="Roboto" panose="02000000000000000000" pitchFamily="2" charset="0"/>
                          <a:ea typeface="Roboto" panose="02000000000000000000" pitchFamily="2" charset="0"/>
                          <a:cs typeface="Roboto" panose="02000000000000000000" pitchFamily="2" charset="0"/>
                        </a:rPr>
                        <a:t>Password</a:t>
                      </a:r>
                    </a:p>
                  </a:txBody>
                  <a:tcPr/>
                </a:tc>
                <a:extLst>
                  <a:ext uri="{0D108BD9-81ED-4DB2-BD59-A6C34878D82A}">
                    <a16:rowId xmlns:a16="http://schemas.microsoft.com/office/drawing/2014/main" val="2338911355"/>
                  </a:ext>
                </a:extLst>
              </a:tr>
            </a:tbl>
          </a:graphicData>
        </a:graphic>
      </p:graphicFrame>
    </p:spTree>
    <p:extLst>
      <p:ext uri="{BB962C8B-B14F-4D97-AF65-F5344CB8AC3E}">
        <p14:creationId xmlns:p14="http://schemas.microsoft.com/office/powerpoint/2010/main" val="1812732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8B9C-3263-4EB2-8CD0-E17FF1455E61}"/>
              </a:ext>
            </a:extLst>
          </p:cNvPr>
          <p:cNvSpPr>
            <a:spLocks noGrp="1"/>
          </p:cNvSpPr>
          <p:nvPr>
            <p:ph type="title"/>
          </p:nvPr>
        </p:nvSpPr>
        <p:spPr>
          <a:xfrm>
            <a:off x="1088684" y="804519"/>
            <a:ext cx="7202456" cy="1049235"/>
          </a:xfrm>
        </p:spPr>
        <p:txBody>
          <a:bodyPr vert="horz" lIns="91440" tIns="45720" rIns="91440" bIns="45720" rtlCol="0" anchor="t">
            <a:normAutofit/>
          </a:bodyPr>
          <a:lstStyle/>
          <a:p>
            <a:pPr defTabSz="914400"/>
            <a:r>
              <a:rPr lang="en-US">
                <a:latin typeface="Roboto" panose="02000000000000000000" pitchFamily="2" charset="0"/>
                <a:ea typeface="Roboto" panose="02000000000000000000" pitchFamily="2" charset="0"/>
                <a:cs typeface="Roboto" panose="02000000000000000000" pitchFamily="2" charset="0"/>
              </a:rPr>
              <a:t>Naviance Student homepage</a:t>
            </a:r>
          </a:p>
        </p:txBody>
      </p:sp>
      <p:pic>
        <p:nvPicPr>
          <p:cNvPr id="5" name="Picture 4">
            <a:extLst>
              <a:ext uri="{FF2B5EF4-FFF2-40B4-BE49-F238E27FC236}">
                <a16:creationId xmlns:a16="http://schemas.microsoft.com/office/drawing/2014/main" id="{5A411FD8-27E8-A19C-102B-D986127E9AFA}"/>
              </a:ext>
            </a:extLst>
          </p:cNvPr>
          <p:cNvPicPr>
            <a:picLocks noChangeAspect="1"/>
          </p:cNvPicPr>
          <p:nvPr/>
        </p:nvPicPr>
        <p:blipFill>
          <a:blip r:embed="rId3"/>
          <a:stretch>
            <a:fillRect/>
          </a:stretch>
        </p:blipFill>
        <p:spPr>
          <a:xfrm>
            <a:off x="457200" y="2209800"/>
            <a:ext cx="8055316" cy="3429000"/>
          </a:xfrm>
          <a:prstGeom prst="rect">
            <a:avLst/>
          </a:prstGeom>
        </p:spPr>
      </p:pic>
      <p:cxnSp>
        <p:nvCxnSpPr>
          <p:cNvPr id="7" name="Straight Arrow Connector 6">
            <a:extLst>
              <a:ext uri="{FF2B5EF4-FFF2-40B4-BE49-F238E27FC236}">
                <a16:creationId xmlns:a16="http://schemas.microsoft.com/office/drawing/2014/main" id="{85F80515-F1D5-2994-69B9-2E97A04EA28F}"/>
              </a:ext>
            </a:extLst>
          </p:cNvPr>
          <p:cNvCxnSpPr>
            <a:cxnSpLocks/>
          </p:cNvCxnSpPr>
          <p:nvPr/>
        </p:nvCxnSpPr>
        <p:spPr>
          <a:xfrm flipH="1" flipV="1">
            <a:off x="3494258" y="4953000"/>
            <a:ext cx="990600" cy="533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7787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0" name="Picture 59">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61" name="Straight Connector 60">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3" name="Rectangle 62">
            <a:extLst>
              <a:ext uri="{FF2B5EF4-FFF2-40B4-BE49-F238E27FC236}">
                <a16:creationId xmlns:a16="http://schemas.microsoft.com/office/drawing/2014/main" id="{2964FA47-7A93-494E-8B34-0B580D0D1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FDC56BB-C02B-4D2D-B96E-2E006E462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F684DE3-DA18-474D-8359-D2FCB41A1E7D}"/>
              </a:ext>
            </a:extLst>
          </p:cNvPr>
          <p:cNvSpPr>
            <a:spLocks noGrp="1"/>
          </p:cNvSpPr>
          <p:nvPr>
            <p:ph type="title"/>
          </p:nvPr>
        </p:nvSpPr>
        <p:spPr>
          <a:xfrm>
            <a:off x="1083350" y="802298"/>
            <a:ext cx="4156127" cy="2541431"/>
          </a:xfrm>
        </p:spPr>
        <p:txBody>
          <a:bodyPr vert="horz" lIns="91440" tIns="45720" rIns="91440" bIns="0" rtlCol="0" anchor="b">
            <a:normAutofit/>
          </a:bodyPr>
          <a:lstStyle/>
          <a:p>
            <a:pPr defTabSz="914400"/>
            <a:r>
              <a:rPr lang="en-US" sz="4700">
                <a:latin typeface="Roboto" panose="02000000000000000000" pitchFamily="2" charset="0"/>
                <a:ea typeface="Roboto" panose="02000000000000000000" pitchFamily="2" charset="0"/>
                <a:cs typeface="Roboto" panose="02000000000000000000" pitchFamily="2" charset="0"/>
              </a:rPr>
              <a:t>Select your path</a:t>
            </a:r>
          </a:p>
        </p:txBody>
      </p:sp>
      <p:cxnSp>
        <p:nvCxnSpPr>
          <p:cNvPr id="65" name="Straight Connector 64">
            <a:extLst>
              <a:ext uri="{FF2B5EF4-FFF2-40B4-BE49-F238E27FC236}">
                <a16:creationId xmlns:a16="http://schemas.microsoft.com/office/drawing/2014/main" id="{277E8B1F-5A2F-41B8-9826-75D40F734D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2193" y="3526496"/>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856682E8-E494-4A3E-91E2-D1CE2116F5B6}"/>
              </a:ext>
            </a:extLst>
          </p:cNvPr>
          <p:cNvSpPr txBox="1"/>
          <p:nvPr/>
        </p:nvSpPr>
        <p:spPr>
          <a:xfrm>
            <a:off x="1083351" y="3531204"/>
            <a:ext cx="4156126" cy="977621"/>
          </a:xfrm>
          <a:prstGeom prst="rect">
            <a:avLst/>
          </a:prstGeom>
        </p:spPr>
        <p:txBody>
          <a:bodyPr vert="horz" lIns="91440" tIns="91440" rIns="91440" bIns="91440" rtlCol="0">
            <a:normAutofit/>
          </a:bodyPr>
          <a:lstStyle/>
          <a:p>
            <a:pPr defTabSz="914400">
              <a:lnSpc>
                <a:spcPct val="120000"/>
              </a:lnSpc>
              <a:spcBef>
                <a:spcPts val="1000"/>
              </a:spcBef>
              <a:buClr>
                <a:schemeClr val="accent1"/>
              </a:buClr>
              <a:buSzPct val="100000"/>
            </a:pPr>
            <a:r>
              <a:rPr lang="en-US" sz="1700" i="0" cap="all">
                <a:latin typeface="Roboto" panose="02000000000000000000" pitchFamily="2" charset="0"/>
                <a:ea typeface="Roboto" panose="02000000000000000000" pitchFamily="2" charset="0"/>
                <a:cs typeface="Roboto" panose="02000000000000000000" pitchFamily="2" charset="0"/>
              </a:rPr>
              <a:t>YOU CAN ALSO CHOOSE A SECONDARY PATH IF YOU ARE STILL DECIDING!</a:t>
            </a:r>
          </a:p>
        </p:txBody>
      </p:sp>
      <p:grpSp>
        <p:nvGrpSpPr>
          <p:cNvPr id="66" name="Group 65">
            <a:extLst>
              <a:ext uri="{FF2B5EF4-FFF2-40B4-BE49-F238E27FC236}">
                <a16:creationId xmlns:a16="http://schemas.microsoft.com/office/drawing/2014/main" id="{AB09279E-584C-47FB-A1B5-3576588A2D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14608" y="477854"/>
            <a:ext cx="2946425" cy="2496254"/>
            <a:chOff x="7807230" y="2012810"/>
            <a:chExt cx="3251252" cy="3459865"/>
          </a:xfrm>
          <a:solidFill>
            <a:schemeClr val="bg1"/>
          </a:solidFill>
        </p:grpSpPr>
        <p:sp>
          <p:nvSpPr>
            <p:cNvPr id="67" name="Rectangle 66">
              <a:extLst>
                <a:ext uri="{FF2B5EF4-FFF2-40B4-BE49-F238E27FC236}">
                  <a16:creationId xmlns:a16="http://schemas.microsoft.com/office/drawing/2014/main" id="{8FFDC514-39D2-4A8F-9889-B4F2BAC3A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pFill/>
            <a:ln w="76200" cmpd="sng">
              <a:noFill/>
              <a:miter lim="800000"/>
            </a:ln>
            <a:effectLst>
              <a:outerShdw blurRad="127000" dist="190500" dir="4740000" sx="98000" sy="98000" algn="tl" rotWithShape="0">
                <a:srgbClr val="000000">
                  <a:alpha val="30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DB43B7F-2A86-46E3-A50D-20A3988D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2087"/>
            </a:xfrm>
            <a:prstGeom prst="rect">
              <a:avLst/>
            </a:prstGeom>
            <a:grp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Timeline&#10;&#10;Description automatically generated">
            <a:extLst>
              <a:ext uri="{FF2B5EF4-FFF2-40B4-BE49-F238E27FC236}">
                <a16:creationId xmlns:a16="http://schemas.microsoft.com/office/drawing/2014/main" id="{9E8829B1-3A5A-43F0-8DA7-8A4AA6EEFE9F}"/>
              </a:ext>
            </a:extLst>
          </p:cNvPr>
          <p:cNvPicPr>
            <a:picLocks noChangeAspect="1"/>
          </p:cNvPicPr>
          <p:nvPr/>
        </p:nvPicPr>
        <p:blipFill>
          <a:blip r:embed="rId4"/>
          <a:stretch>
            <a:fillRect/>
          </a:stretch>
        </p:blipFill>
        <p:spPr>
          <a:xfrm>
            <a:off x="5834190" y="872902"/>
            <a:ext cx="2695468" cy="1704883"/>
          </a:xfrm>
          <a:prstGeom prst="rect">
            <a:avLst/>
          </a:prstGeom>
        </p:spPr>
      </p:pic>
      <p:grpSp>
        <p:nvGrpSpPr>
          <p:cNvPr id="69" name="Group 68">
            <a:extLst>
              <a:ext uri="{FF2B5EF4-FFF2-40B4-BE49-F238E27FC236}">
                <a16:creationId xmlns:a16="http://schemas.microsoft.com/office/drawing/2014/main" id="{B21AD6C4-7E01-42CB-8459-9B6C8454E4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7176" y="3139262"/>
            <a:ext cx="2946426" cy="2478034"/>
            <a:chOff x="7807230" y="2012810"/>
            <a:chExt cx="3251252" cy="3459865"/>
          </a:xfrm>
        </p:grpSpPr>
        <p:sp>
          <p:nvSpPr>
            <p:cNvPr id="70" name="Rectangle 69">
              <a:extLst>
                <a:ext uri="{FF2B5EF4-FFF2-40B4-BE49-F238E27FC236}">
                  <a16:creationId xmlns:a16="http://schemas.microsoft.com/office/drawing/2014/main" id="{4F3663C8-9353-40C8-B1F8-8D9ACE34F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ABB3400-A4A1-470A-88BE-B4476E074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Graphical user interface, text, application, email&#10;&#10;Description automatically generated">
            <a:extLst>
              <a:ext uri="{FF2B5EF4-FFF2-40B4-BE49-F238E27FC236}">
                <a16:creationId xmlns:a16="http://schemas.microsoft.com/office/drawing/2014/main" id="{D6F56581-8232-4705-A971-E5A4075144A5}"/>
              </a:ext>
            </a:extLst>
          </p:cNvPr>
          <p:cNvPicPr>
            <a:picLocks noChangeAspect="1"/>
          </p:cNvPicPr>
          <p:nvPr/>
        </p:nvPicPr>
        <p:blipFill>
          <a:blip r:embed="rId5"/>
          <a:stretch>
            <a:fillRect/>
          </a:stretch>
        </p:blipFill>
        <p:spPr>
          <a:xfrm>
            <a:off x="5834189" y="3544061"/>
            <a:ext cx="2693669" cy="1663340"/>
          </a:xfrm>
          <a:prstGeom prst="rect">
            <a:avLst/>
          </a:prstGeom>
        </p:spPr>
      </p:pic>
      <p:pic>
        <p:nvPicPr>
          <p:cNvPr id="72" name="Picture 71">
            <a:extLst>
              <a:ext uri="{FF2B5EF4-FFF2-40B4-BE49-F238E27FC236}">
                <a16:creationId xmlns:a16="http://schemas.microsoft.com/office/drawing/2014/main" id="{3A363C31-CC32-43F8-B395-4A6A4CC6C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73" name="Straight Connector 72">
            <a:extLst>
              <a:ext uri="{FF2B5EF4-FFF2-40B4-BE49-F238E27FC236}">
                <a16:creationId xmlns:a16="http://schemas.microsoft.com/office/drawing/2014/main" id="{56181DDF-3C4D-44E4-BB9E-2D3100830C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19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E6FF41-67F5-B2F7-D071-1A8A56BEEBAC}"/>
              </a:ext>
            </a:extLst>
          </p:cNvPr>
          <p:cNvSpPr>
            <a:spLocks noGrp="1"/>
          </p:cNvSpPr>
          <p:nvPr/>
        </p:nvSpPr>
        <p:spPr>
          <a:xfrm>
            <a:off x="1088685" y="1274716"/>
            <a:ext cx="3132383" cy="5790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spcAft>
                <a:spcPts val="450"/>
              </a:spcAft>
            </a:pPr>
            <a:r>
              <a:rPr lang="en-US" sz="3200">
                <a:solidFill>
                  <a:schemeClr val="tx1"/>
                </a:solidFill>
              </a:rPr>
              <a:t>Meet the Team</a:t>
            </a:r>
          </a:p>
        </p:txBody>
      </p:sp>
      <p:sp>
        <p:nvSpPr>
          <p:cNvPr id="12" name="TextBox 2">
            <a:extLst>
              <a:ext uri="{FF2B5EF4-FFF2-40B4-BE49-F238E27FC236}">
                <a16:creationId xmlns:a16="http://schemas.microsoft.com/office/drawing/2014/main" id="{CD925FCA-5669-E680-5A89-29694DF23919}"/>
              </a:ext>
            </a:extLst>
          </p:cNvPr>
          <p:cNvSpPr txBox="1"/>
          <p:nvPr/>
        </p:nvSpPr>
        <p:spPr>
          <a:xfrm>
            <a:off x="1088685" y="2015732"/>
            <a:ext cx="3129159" cy="3450613"/>
          </a:xfrm>
          <a:prstGeom prst="rect">
            <a:avLst/>
          </a:prstGeom>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Last Names A-E 9</a:t>
            </a:r>
            <a:r>
              <a:rPr lang="en-US" sz="1100" b="1" baseline="30000" dirty="0"/>
              <a:t>th</a:t>
            </a:r>
            <a:r>
              <a:rPr lang="en-US" sz="1100" b="1" dirty="0"/>
              <a:t>-11</a:t>
            </a:r>
            <a:r>
              <a:rPr lang="en-US" sz="1100" b="1" baseline="30000" dirty="0"/>
              <a:t>th</a:t>
            </a:r>
            <a:r>
              <a:rPr lang="en-US" sz="1100" dirty="0"/>
              <a:t>: Kismet Rhodes</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Last Names F-L 9</a:t>
            </a:r>
            <a:r>
              <a:rPr lang="en-US" sz="1100" b="1" baseline="30000" dirty="0"/>
              <a:t>th</a:t>
            </a:r>
            <a:r>
              <a:rPr lang="en-US" sz="1100" b="1" dirty="0"/>
              <a:t>-11</a:t>
            </a:r>
            <a:r>
              <a:rPr lang="en-US" sz="1100" b="1" baseline="30000" dirty="0"/>
              <a:t>th</a:t>
            </a:r>
            <a:r>
              <a:rPr lang="en-US" sz="1100" dirty="0"/>
              <a:t>:  Ashleigh Turner</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Last Names M-Re 9</a:t>
            </a:r>
            <a:r>
              <a:rPr lang="en-US" sz="1100" b="1" baseline="30000" dirty="0"/>
              <a:t>th</a:t>
            </a:r>
            <a:r>
              <a:rPr lang="en-US" sz="1100" b="1" dirty="0"/>
              <a:t>-11</a:t>
            </a:r>
            <a:r>
              <a:rPr lang="en-US" sz="1100" b="1" baseline="30000" dirty="0"/>
              <a:t>th</a:t>
            </a:r>
            <a:r>
              <a:rPr lang="en-US" sz="1100" b="1" dirty="0"/>
              <a:t>: </a:t>
            </a:r>
            <a:r>
              <a:rPr lang="en-US" sz="1100" dirty="0"/>
              <a:t>Michael Stringer</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Last Names Rf-Z 9</a:t>
            </a:r>
            <a:r>
              <a:rPr lang="en-US" sz="1100" b="1" baseline="30000" dirty="0"/>
              <a:t>th</a:t>
            </a:r>
            <a:r>
              <a:rPr lang="en-US" sz="1100" b="1" dirty="0"/>
              <a:t>-11</a:t>
            </a:r>
            <a:r>
              <a:rPr lang="en-US" sz="1100" b="1" baseline="30000" dirty="0"/>
              <a:t>th</a:t>
            </a:r>
            <a:r>
              <a:rPr lang="en-US" sz="1100" b="1" dirty="0"/>
              <a:t> :  </a:t>
            </a:r>
            <a:r>
              <a:rPr lang="en-US" sz="1100" dirty="0"/>
              <a:t>Shirley Touze’</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12</a:t>
            </a:r>
            <a:r>
              <a:rPr lang="en-US" sz="1100" b="1" baseline="30000" dirty="0"/>
              <a:t>th</a:t>
            </a:r>
            <a:r>
              <a:rPr lang="en-US" sz="1100" b="1" dirty="0"/>
              <a:t> Grade Students: </a:t>
            </a:r>
            <a:r>
              <a:rPr lang="en-US" sz="1100" dirty="0"/>
              <a:t>Maureen Foley-Talley</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CITA: </a:t>
            </a:r>
            <a:r>
              <a:rPr lang="en-US" sz="1100" dirty="0"/>
              <a:t>Dinaia Kilgore</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Counselor Registrar</a:t>
            </a:r>
            <a:r>
              <a:rPr lang="en-US" sz="1100" dirty="0"/>
              <a:t>:  Ayesha Fawzi</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Department Lead: </a:t>
            </a:r>
            <a:r>
              <a:rPr lang="en-US" sz="1100" dirty="0"/>
              <a:t>Mary Smith</a:t>
            </a:r>
          </a:p>
          <a:p>
            <a:pPr indent="-228600" defTabSz="914400">
              <a:lnSpc>
                <a:spcPct val="110000"/>
              </a:lnSpc>
              <a:spcAft>
                <a:spcPts val="450"/>
              </a:spcAft>
              <a:buClr>
                <a:schemeClr val="accent1"/>
              </a:buClr>
              <a:buSzPct val="100000"/>
              <a:buFont typeface="Arial" panose="020B0604020202020204" pitchFamily="34" charset="0"/>
              <a:buChar char="•"/>
            </a:pPr>
            <a:r>
              <a:rPr lang="en-US" sz="1100" b="1" dirty="0"/>
              <a:t>Counseling Clerk: </a:t>
            </a:r>
            <a:r>
              <a:rPr lang="en-US" sz="1100" dirty="0"/>
              <a:t>Hilda Hernandez</a:t>
            </a:r>
          </a:p>
        </p:txBody>
      </p:sp>
      <p:sp>
        <p:nvSpPr>
          <p:cNvPr id="11" name="Content Placeholder 2">
            <a:extLst>
              <a:ext uri="{FF2B5EF4-FFF2-40B4-BE49-F238E27FC236}">
                <a16:creationId xmlns:a16="http://schemas.microsoft.com/office/drawing/2014/main" id="{D8081F15-BEC9-58C7-7258-25EB4FEC3A1E}"/>
              </a:ext>
            </a:extLst>
          </p:cNvPr>
          <p:cNvSpPr>
            <a:spLocks noGrp="1"/>
          </p:cNvSpPr>
          <p:nvPr/>
        </p:nvSpPr>
        <p:spPr>
          <a:xfrm>
            <a:off x="1088686" y="2369049"/>
            <a:ext cx="3129159" cy="2587960"/>
          </a:xfrm>
          <a:prstGeom prst="rect">
            <a:avLst/>
          </a:prstGeom>
        </p:spPr>
        <p:txBody>
          <a:bodyPr vert="horz" lIns="68580" tIns="34290" rIns="68580" bIns="3429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171450">
              <a:lnSpc>
                <a:spcPct val="120000"/>
              </a:lnSpc>
              <a:spcBef>
                <a:spcPts val="750"/>
              </a:spcBef>
              <a:buClr>
                <a:schemeClr val="accent1"/>
              </a:buClr>
              <a:buSzPct val="100000"/>
              <a:buFont typeface="Arial" panose="020B0604020202020204" pitchFamily="34" charset="0"/>
              <a:buChar char="•"/>
            </a:pPr>
            <a:endParaRPr lang="en-US" sz="1500" cap="all"/>
          </a:p>
        </p:txBody>
      </p:sp>
      <p:pic>
        <p:nvPicPr>
          <p:cNvPr id="3" name="Picture 2" descr="A group of people posing for a photo&#10;&#10;AI-generated content may be incorrect.">
            <a:extLst>
              <a:ext uri="{FF2B5EF4-FFF2-40B4-BE49-F238E27FC236}">
                <a16:creationId xmlns:a16="http://schemas.microsoft.com/office/drawing/2014/main" id="{05BECC5E-666F-186A-D6FB-7935CD159ACF}"/>
              </a:ext>
            </a:extLst>
          </p:cNvPr>
          <p:cNvPicPr>
            <a:picLocks noChangeAspect="1"/>
          </p:cNvPicPr>
          <p:nvPr/>
        </p:nvPicPr>
        <p:blipFill>
          <a:blip r:embed="rId4"/>
          <a:srcRect l="8796" r="7959"/>
          <a:stretch/>
        </p:blipFill>
        <p:spPr>
          <a:xfrm>
            <a:off x="4137111" y="1927973"/>
            <a:ext cx="3836458" cy="3076273"/>
          </a:xfrm>
          <a:prstGeom prst="rect">
            <a:avLst/>
          </a:prstGeom>
        </p:spPr>
      </p:pic>
    </p:spTree>
    <p:extLst>
      <p:ext uri="{BB962C8B-B14F-4D97-AF65-F5344CB8AC3E}">
        <p14:creationId xmlns:p14="http://schemas.microsoft.com/office/powerpoint/2010/main" val="1765675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US" altLang="en-US" sz="3600">
                <a:latin typeface="Roboto" panose="02000000000000000000" pitchFamily="2" charset="0"/>
                <a:ea typeface="Roboto" panose="02000000000000000000" pitchFamily="2" charset="0"/>
                <a:cs typeface="Roboto" panose="02000000000000000000" pitchFamily="2" charset="0"/>
              </a:rPr>
              <a:t>Enter/update Your </a:t>
            </a:r>
            <a:br>
              <a:rPr lang="en-US" altLang="en-US" sz="3600">
                <a:latin typeface="Roboto" panose="02000000000000000000" pitchFamily="2" charset="0"/>
                <a:ea typeface="Roboto" panose="02000000000000000000" pitchFamily="2" charset="0"/>
                <a:cs typeface="Roboto" panose="02000000000000000000" pitchFamily="2" charset="0"/>
              </a:rPr>
            </a:br>
            <a:r>
              <a:rPr lang="en-US" altLang="en-US" sz="3600">
                <a:latin typeface="Roboto" panose="02000000000000000000" pitchFamily="2" charset="0"/>
                <a:ea typeface="Roboto" panose="02000000000000000000" pitchFamily="2" charset="0"/>
                <a:cs typeface="Roboto" panose="02000000000000000000" pitchFamily="2" charset="0"/>
              </a:rPr>
              <a:t>Email Address</a:t>
            </a:r>
          </a:p>
        </p:txBody>
      </p:sp>
      <p:sp>
        <p:nvSpPr>
          <p:cNvPr id="3" name="Content Placeholder 2"/>
          <p:cNvSpPr>
            <a:spLocks noGrp="1"/>
          </p:cNvSpPr>
          <p:nvPr>
            <p:ph idx="1"/>
          </p:nvPr>
        </p:nvSpPr>
        <p:spPr>
          <a:xfrm>
            <a:off x="1274232" y="2209800"/>
            <a:ext cx="6595535" cy="3444997"/>
          </a:xfrm>
        </p:spPr>
        <p:txBody>
          <a:bodyPr>
            <a:normAutofit fontScale="70000" lnSpcReduction="20000"/>
          </a:bodyPr>
          <a:lstStyle/>
          <a:p>
            <a:pPr marL="0" indent="0">
              <a:buNone/>
              <a:defRPr/>
            </a:pPr>
            <a:r>
              <a:rPr lang="en-US" sz="2700">
                <a:latin typeface="Roboto" panose="02000000000000000000" pitchFamily="2" charset="0"/>
                <a:ea typeface="Roboto" panose="02000000000000000000" pitchFamily="2" charset="0"/>
                <a:cs typeface="Roboto" panose="02000000000000000000" pitchFamily="2" charset="0"/>
              </a:rPr>
              <a:t>We need your </a:t>
            </a:r>
            <a:r>
              <a:rPr lang="en-US" sz="2700" b="1">
                <a:latin typeface="Roboto" panose="02000000000000000000" pitchFamily="2" charset="0"/>
                <a:ea typeface="Roboto" panose="02000000000000000000" pitchFamily="2" charset="0"/>
                <a:cs typeface="Roboto" panose="02000000000000000000" pitchFamily="2" charset="0"/>
              </a:rPr>
              <a:t>personal</a:t>
            </a:r>
            <a:r>
              <a:rPr lang="en-US" sz="2700">
                <a:latin typeface="Roboto" panose="02000000000000000000" pitchFamily="2" charset="0"/>
                <a:ea typeface="Roboto" panose="02000000000000000000" pitchFamily="2" charset="0"/>
                <a:cs typeface="Roboto" panose="02000000000000000000" pitchFamily="2" charset="0"/>
              </a:rPr>
              <a:t> email address so we can communicate important information with you. Please get in the habit of checking email frequently. </a:t>
            </a:r>
          </a:p>
          <a:p>
            <a:pPr marL="514350" indent="-514350">
              <a:buAutoNum type="arabicPeriod"/>
              <a:defRPr/>
            </a:pPr>
            <a:r>
              <a:rPr lang="en-US" sz="2600">
                <a:latin typeface="Roboto" panose="02000000000000000000" pitchFamily="2" charset="0"/>
                <a:ea typeface="Roboto" panose="02000000000000000000" pitchFamily="2" charset="0"/>
                <a:cs typeface="Roboto" panose="02000000000000000000" pitchFamily="2" charset="0"/>
              </a:rPr>
              <a:t>Click on the “About Me” link at the top. </a:t>
            </a:r>
          </a:p>
          <a:p>
            <a:pPr marL="514350" indent="-514350">
              <a:buAutoNum type="arabicPeriod"/>
              <a:defRPr/>
            </a:pPr>
            <a:r>
              <a:rPr lang="en-US" sz="2600">
                <a:latin typeface="Roboto" panose="02000000000000000000" pitchFamily="2" charset="0"/>
                <a:ea typeface="Roboto" panose="02000000000000000000" pitchFamily="2" charset="0"/>
                <a:cs typeface="Roboto" panose="02000000000000000000" pitchFamily="2" charset="0"/>
              </a:rPr>
              <a:t>Click on “My Account.” </a:t>
            </a:r>
          </a:p>
          <a:p>
            <a:pPr marL="514350" indent="-514350">
              <a:buAutoNum type="arabicPeriod"/>
              <a:defRPr/>
            </a:pPr>
            <a:r>
              <a:rPr lang="en-US" sz="2600">
                <a:latin typeface="Roboto" panose="02000000000000000000" pitchFamily="2" charset="0"/>
                <a:ea typeface="Roboto" panose="02000000000000000000" pitchFamily="2" charset="0"/>
                <a:cs typeface="Roboto" panose="02000000000000000000" pitchFamily="2" charset="0"/>
              </a:rPr>
              <a:t>Click on the Pencil Icon in the “Contact Information Box.” </a:t>
            </a:r>
          </a:p>
          <a:p>
            <a:pPr marL="514350" indent="-514350">
              <a:buAutoNum type="arabicPeriod"/>
              <a:defRPr/>
            </a:pPr>
            <a:r>
              <a:rPr lang="en-US" sz="2600">
                <a:latin typeface="Roboto" panose="02000000000000000000" pitchFamily="2" charset="0"/>
                <a:ea typeface="Roboto" panose="02000000000000000000" pitchFamily="2" charset="0"/>
                <a:cs typeface="Roboto" panose="02000000000000000000" pitchFamily="2" charset="0"/>
              </a:rPr>
              <a:t>Enter your personal email address. </a:t>
            </a:r>
          </a:p>
          <a:p>
            <a:pPr marL="514350" indent="-514350">
              <a:buAutoNum type="arabicPeriod"/>
              <a:defRPr/>
            </a:pPr>
            <a:r>
              <a:rPr lang="en-US" sz="2600">
                <a:latin typeface="Roboto" panose="02000000000000000000" pitchFamily="2" charset="0"/>
                <a:ea typeface="Roboto" panose="02000000000000000000" pitchFamily="2" charset="0"/>
                <a:cs typeface="Roboto" panose="02000000000000000000" pitchFamily="2" charset="0"/>
              </a:rPr>
              <a:t>Click “Save.” </a:t>
            </a:r>
          </a:p>
        </p:txBody>
      </p:sp>
      <p:pic>
        <p:nvPicPr>
          <p:cNvPr id="4" name="Graphic 3" descr="Email with solid fill">
            <a:extLst>
              <a:ext uri="{FF2B5EF4-FFF2-40B4-BE49-F238E27FC236}">
                <a16:creationId xmlns:a16="http://schemas.microsoft.com/office/drawing/2014/main" id="{B2EE854E-88F9-44FC-A419-F28E6C98D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1400" y="4419600"/>
            <a:ext cx="1524000" cy="1524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088684" y="804519"/>
            <a:ext cx="7202456" cy="1049235"/>
          </a:xfrm>
        </p:spPr>
        <p:txBody>
          <a:bodyPr>
            <a:normAutofit/>
          </a:bodyPr>
          <a:lstStyle/>
          <a:p>
            <a:r>
              <a:rPr lang="en-US" altLang="en-US">
                <a:latin typeface="Roboto" panose="02000000000000000000" pitchFamily="2" charset="0"/>
                <a:ea typeface="Roboto" panose="02000000000000000000" pitchFamily="2" charset="0"/>
                <a:cs typeface="Roboto" panose="02000000000000000000" pitchFamily="2" charset="0"/>
              </a:rPr>
              <a:t>You can use Naviance for…</a:t>
            </a:r>
          </a:p>
        </p:txBody>
      </p:sp>
      <p:graphicFrame>
        <p:nvGraphicFramePr>
          <p:cNvPr id="15364" name="Content Placeholder 2">
            <a:extLst>
              <a:ext uri="{FF2B5EF4-FFF2-40B4-BE49-F238E27FC236}">
                <a16:creationId xmlns:a16="http://schemas.microsoft.com/office/drawing/2014/main" id="{701503CC-33B2-4880-9923-6ADC7CC66B1F}"/>
              </a:ext>
            </a:extLst>
          </p:cNvPr>
          <p:cNvGraphicFramePr>
            <a:graphicFrameLocks noGrp="1"/>
          </p:cNvGraphicFramePr>
          <p:nvPr>
            <p:ph idx="1"/>
            <p:extLst>
              <p:ext uri="{D42A27DB-BD31-4B8C-83A1-F6EECF244321}">
                <p14:modId xmlns:p14="http://schemas.microsoft.com/office/powerpoint/2010/main" val="3144279928"/>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boto" panose="02000000000000000000" pitchFamily="2" charset="0"/>
                <a:ea typeface="Roboto" panose="02000000000000000000" pitchFamily="2" charset="0"/>
                <a:cs typeface="Roboto" panose="02000000000000000000" pitchFamily="2" charset="0"/>
              </a:rPr>
              <a:t>Bridge Law </a:t>
            </a:r>
          </a:p>
        </p:txBody>
      </p:sp>
      <p:sp>
        <p:nvSpPr>
          <p:cNvPr id="3" name="Content Placeholder 2"/>
          <p:cNvSpPr>
            <a:spLocks noGrp="1"/>
          </p:cNvSpPr>
          <p:nvPr>
            <p:ph idx="1"/>
          </p:nvPr>
        </p:nvSpPr>
        <p:spPr/>
        <p:txBody>
          <a:bodyPr/>
          <a:lstStyle/>
          <a:p>
            <a:pPr marL="0" indent="0">
              <a:buNone/>
            </a:pPr>
            <a:r>
              <a:rPr lang="en-US">
                <a:latin typeface="Roboto" panose="02000000000000000000" pitchFamily="2" charset="0"/>
                <a:ea typeface="Roboto" panose="02000000000000000000" pitchFamily="2" charset="0"/>
                <a:cs typeface="Roboto" panose="02000000000000000000" pitchFamily="2" charset="0"/>
              </a:rPr>
              <a:t>On your dashboard home screen, tasks are on the right:</a:t>
            </a:r>
            <a:endParaRPr lang="en-US" sz="2400" b="1">
              <a:latin typeface="Roboto" panose="02000000000000000000" pitchFamily="2" charset="0"/>
              <a:ea typeface="Roboto" panose="02000000000000000000" pitchFamily="2" charset="0"/>
              <a:cs typeface="Roboto" panose="02000000000000000000" pitchFamily="2" charset="0"/>
            </a:endParaRPr>
          </a:p>
        </p:txBody>
      </p:sp>
      <p:sp>
        <p:nvSpPr>
          <p:cNvPr id="5" name="Oval 4">
            <a:extLst>
              <a:ext uri="{FF2B5EF4-FFF2-40B4-BE49-F238E27FC236}">
                <a16:creationId xmlns:a16="http://schemas.microsoft.com/office/drawing/2014/main" id="{FFE21425-2563-4455-B87A-781EF120A538}"/>
              </a:ext>
            </a:extLst>
          </p:cNvPr>
          <p:cNvSpPr/>
          <p:nvPr/>
        </p:nvSpPr>
        <p:spPr>
          <a:xfrm>
            <a:off x="4312000" y="3421008"/>
            <a:ext cx="834324" cy="32003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1B7A09-4B70-44BC-85F7-D91940FEAF0F}"/>
              </a:ext>
            </a:extLst>
          </p:cNvPr>
          <p:cNvPicPr>
            <a:picLocks noChangeAspect="1"/>
          </p:cNvPicPr>
          <p:nvPr/>
        </p:nvPicPr>
        <p:blipFill>
          <a:blip r:embed="rId3"/>
          <a:stretch>
            <a:fillRect/>
          </a:stretch>
        </p:blipFill>
        <p:spPr>
          <a:xfrm>
            <a:off x="634312" y="2743200"/>
            <a:ext cx="8226136" cy="3058156"/>
          </a:xfrm>
          <a:prstGeom prst="rect">
            <a:avLst/>
          </a:prstGeom>
        </p:spPr>
      </p:pic>
      <p:sp>
        <p:nvSpPr>
          <p:cNvPr id="10" name="Rectangle 9">
            <a:extLst>
              <a:ext uri="{FF2B5EF4-FFF2-40B4-BE49-F238E27FC236}">
                <a16:creationId xmlns:a16="http://schemas.microsoft.com/office/drawing/2014/main" id="{868E80F7-21F7-4593-BFCB-3ACA0F3C483F}"/>
              </a:ext>
            </a:extLst>
          </p:cNvPr>
          <p:cNvSpPr/>
          <p:nvPr/>
        </p:nvSpPr>
        <p:spPr>
          <a:xfrm>
            <a:off x="6096000" y="3200400"/>
            <a:ext cx="275272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0E6488C-0F8C-4B00-99D5-853D7A081ADF}"/>
              </a:ext>
            </a:extLst>
          </p:cNvPr>
          <p:cNvSpPr/>
          <p:nvPr/>
        </p:nvSpPr>
        <p:spPr>
          <a:xfrm>
            <a:off x="5943599" y="4331232"/>
            <a:ext cx="1756909" cy="62176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526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Complete the Junior Bridge Law Survey</a:t>
            </a:r>
          </a:p>
        </p:txBody>
      </p:sp>
      <p:sp>
        <p:nvSpPr>
          <p:cNvPr id="4" name="Content Placeholder 3">
            <a:extLst>
              <a:ext uri="{FF2B5EF4-FFF2-40B4-BE49-F238E27FC236}">
                <a16:creationId xmlns:a16="http://schemas.microsoft.com/office/drawing/2014/main" id="{6CEE443B-3B57-4C8B-AD46-87FB4B0F5CD5}"/>
              </a:ext>
            </a:extLst>
          </p:cNvPr>
          <p:cNvSpPr>
            <a:spLocks noGrp="1"/>
          </p:cNvSpPr>
          <p:nvPr>
            <p:ph idx="1"/>
          </p:nvPr>
        </p:nvSpPr>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Go to </a:t>
            </a:r>
            <a:r>
              <a:rPr lang="en-US" b="1">
                <a:latin typeface="Roboto" panose="02000000000000000000" pitchFamily="2" charset="0"/>
                <a:ea typeface="Roboto" panose="02000000000000000000" pitchFamily="2" charset="0"/>
                <a:cs typeface="Roboto" panose="02000000000000000000" pitchFamily="2" charset="0"/>
              </a:rPr>
              <a:t>My Planner </a:t>
            </a:r>
            <a:r>
              <a:rPr lang="en-US">
                <a:latin typeface="Roboto" panose="02000000000000000000" pitchFamily="2" charset="0"/>
                <a:ea typeface="Roboto" panose="02000000000000000000" pitchFamily="2" charset="0"/>
                <a:cs typeface="Roboto" panose="02000000000000000000" pitchFamily="2" charset="0"/>
              </a:rPr>
              <a:t>and click </a:t>
            </a:r>
            <a:r>
              <a:rPr lang="en-US" b="1">
                <a:latin typeface="Roboto" panose="02000000000000000000" pitchFamily="2" charset="0"/>
                <a:ea typeface="Roboto" panose="02000000000000000000" pitchFamily="2" charset="0"/>
                <a:cs typeface="Roboto" panose="02000000000000000000" pitchFamily="2" charset="0"/>
              </a:rPr>
              <a:t>Tasks</a:t>
            </a:r>
          </a:p>
          <a:p>
            <a:r>
              <a:rPr lang="en-US">
                <a:latin typeface="Roboto" panose="02000000000000000000" pitchFamily="2" charset="0"/>
                <a:ea typeface="Roboto" panose="02000000000000000000" pitchFamily="2" charset="0"/>
                <a:cs typeface="Roboto" panose="02000000000000000000" pitchFamily="2" charset="0"/>
              </a:rPr>
              <a:t>Select </a:t>
            </a:r>
            <a:r>
              <a:rPr lang="en-US" b="1" i="0" u="none" strike="noStrike">
                <a:effectLst/>
                <a:latin typeface="Roboto" panose="02000000000000000000" pitchFamily="2" charset="0"/>
                <a:ea typeface="Roboto" panose="02000000000000000000" pitchFamily="2" charset="0"/>
                <a:cs typeface="Roboto" panose="02000000000000000000" pitchFamily="2" charset="0"/>
              </a:rPr>
              <a:t>11th Grade - BRIDGE Law Survey</a:t>
            </a:r>
            <a:endParaRPr lang="en-US" b="1">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Select </a:t>
            </a:r>
            <a:r>
              <a:rPr lang="en-US" b="1">
                <a:latin typeface="Roboto" panose="02000000000000000000" pitchFamily="2" charset="0"/>
                <a:ea typeface="Roboto" panose="02000000000000000000" pitchFamily="2" charset="0"/>
                <a:cs typeface="Roboto" panose="02000000000000000000" pitchFamily="2" charset="0"/>
              </a:rPr>
              <a:t>take this survey </a:t>
            </a:r>
            <a:r>
              <a:rPr lang="en-US">
                <a:latin typeface="Roboto" panose="02000000000000000000" pitchFamily="2" charset="0"/>
                <a:ea typeface="Roboto" panose="02000000000000000000" pitchFamily="2" charset="0"/>
                <a:cs typeface="Roboto" panose="02000000000000000000" pitchFamily="2" charset="0"/>
              </a:rPr>
              <a:t>on the right side of the screen.  Look for the pink diamond with a white arrow.</a:t>
            </a:r>
          </a:p>
          <a:p>
            <a:r>
              <a:rPr lang="en-US">
                <a:latin typeface="Roboto" panose="02000000000000000000" pitchFamily="2" charset="0"/>
                <a:ea typeface="Roboto" panose="02000000000000000000" pitchFamily="2" charset="0"/>
                <a:cs typeface="Roboto" panose="02000000000000000000" pitchFamily="2" charset="0"/>
              </a:rPr>
              <a:t>Click </a:t>
            </a:r>
            <a:r>
              <a:rPr lang="en-US" b="1">
                <a:latin typeface="Roboto" panose="02000000000000000000" pitchFamily="2" charset="0"/>
                <a:ea typeface="Roboto" panose="02000000000000000000" pitchFamily="2" charset="0"/>
                <a:cs typeface="Roboto" panose="02000000000000000000" pitchFamily="2" charset="0"/>
              </a:rPr>
              <a:t>Start</a:t>
            </a:r>
          </a:p>
          <a:p>
            <a:r>
              <a:rPr lang="en-US">
                <a:latin typeface="Roboto" panose="02000000000000000000" pitchFamily="2" charset="0"/>
                <a:ea typeface="Roboto" panose="02000000000000000000" pitchFamily="2" charset="0"/>
                <a:cs typeface="Roboto" panose="02000000000000000000" pitchFamily="2" charset="0"/>
              </a:rPr>
              <a:t>Answer the questions and select </a:t>
            </a:r>
            <a:r>
              <a:rPr lang="en-US" b="1">
                <a:latin typeface="Roboto" panose="02000000000000000000" pitchFamily="2" charset="0"/>
                <a:ea typeface="Roboto" panose="02000000000000000000" pitchFamily="2" charset="0"/>
                <a:cs typeface="Roboto" panose="02000000000000000000" pitchFamily="2" charset="0"/>
              </a:rPr>
              <a:t>Save and Finish</a:t>
            </a:r>
          </a:p>
        </p:txBody>
      </p:sp>
      <p:pic>
        <p:nvPicPr>
          <p:cNvPr id="3" name="Picture 2">
            <a:extLst>
              <a:ext uri="{FF2B5EF4-FFF2-40B4-BE49-F238E27FC236}">
                <a16:creationId xmlns:a16="http://schemas.microsoft.com/office/drawing/2014/main" id="{90347133-5F50-490E-8698-26F67A306E3B}"/>
              </a:ext>
            </a:extLst>
          </p:cNvPr>
          <p:cNvPicPr>
            <a:picLocks noChangeAspect="1"/>
          </p:cNvPicPr>
          <p:nvPr/>
        </p:nvPicPr>
        <p:blipFill>
          <a:blip r:embed="rId3"/>
          <a:stretch>
            <a:fillRect/>
          </a:stretch>
        </p:blipFill>
        <p:spPr>
          <a:xfrm>
            <a:off x="5029200" y="5080583"/>
            <a:ext cx="3314700" cy="771525"/>
          </a:xfrm>
          <a:prstGeom prst="rect">
            <a:avLst/>
          </a:prstGeom>
        </p:spPr>
      </p:pic>
      <p:sp>
        <p:nvSpPr>
          <p:cNvPr id="5" name="Arrow: Right 4">
            <a:extLst>
              <a:ext uri="{FF2B5EF4-FFF2-40B4-BE49-F238E27FC236}">
                <a16:creationId xmlns:a16="http://schemas.microsoft.com/office/drawing/2014/main" id="{60929DE0-DA32-4011-B085-AE1B4298824E}"/>
              </a:ext>
            </a:extLst>
          </p:cNvPr>
          <p:cNvSpPr/>
          <p:nvPr/>
        </p:nvSpPr>
        <p:spPr>
          <a:xfrm>
            <a:off x="2133600" y="5334000"/>
            <a:ext cx="3124200" cy="29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161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B896-5D48-4A9C-8FC2-CA05A94098C0}"/>
              </a:ext>
            </a:extLst>
          </p:cNvPr>
          <p:cNvSpPr>
            <a:spLocks noGrp="1"/>
          </p:cNvSpPr>
          <p:nvPr>
            <p:ph type="title"/>
          </p:nvPr>
        </p:nvSpPr>
        <p:spPr/>
        <p:txBody>
          <a:bodyPr>
            <a:normAutofit/>
          </a:bodyPr>
          <a:lstStyle/>
          <a:p>
            <a:r>
              <a:rPr lang="en-US" sz="4800">
                <a:latin typeface="Roboto" panose="02000000000000000000" pitchFamily="2" charset="0"/>
                <a:ea typeface="Roboto" panose="02000000000000000000" pitchFamily="2" charset="0"/>
                <a:cs typeface="Roboto" panose="02000000000000000000" pitchFamily="2" charset="0"/>
              </a:rPr>
              <a:t>Don’t Log Out!</a:t>
            </a:r>
          </a:p>
        </p:txBody>
      </p:sp>
      <p:sp>
        <p:nvSpPr>
          <p:cNvPr id="3" name="Content Placeholder 2">
            <a:extLst>
              <a:ext uri="{FF2B5EF4-FFF2-40B4-BE49-F238E27FC236}">
                <a16:creationId xmlns:a16="http://schemas.microsoft.com/office/drawing/2014/main" id="{1D3A661B-5827-46FD-9175-88B04334729F}"/>
              </a:ext>
            </a:extLst>
          </p:cNvPr>
          <p:cNvSpPr>
            <a:spLocks noGrp="1"/>
          </p:cNvSpPr>
          <p:nvPr>
            <p:ph idx="1"/>
          </p:nvPr>
        </p:nvSpPr>
        <p:spPr/>
        <p:txBody>
          <a:bodyPr/>
          <a:lstStyle/>
          <a:p>
            <a:pPr>
              <a:buFont typeface="Wingdings" panose="05000000000000000000" pitchFamily="2" charset="2"/>
              <a:buChar char="v"/>
            </a:pPr>
            <a:r>
              <a:rPr lang="en-US">
                <a:latin typeface="Roboto" panose="02000000000000000000" pitchFamily="2" charset="0"/>
                <a:ea typeface="Roboto" panose="02000000000000000000" pitchFamily="2" charset="0"/>
                <a:cs typeface="Roboto" panose="02000000000000000000" pitchFamily="2" charset="0"/>
              </a:rPr>
              <a:t> Wait for a counselor to confirm your completion</a:t>
            </a:r>
          </a:p>
          <a:p>
            <a:pPr>
              <a:buFont typeface="Wingdings" panose="05000000000000000000" pitchFamily="2" charset="2"/>
              <a:buChar char="v"/>
            </a:pPr>
            <a:r>
              <a:rPr lang="en-US">
                <a:latin typeface="Roboto" panose="02000000000000000000" pitchFamily="2" charset="0"/>
                <a:ea typeface="Roboto" panose="02000000000000000000" pitchFamily="2" charset="0"/>
                <a:cs typeface="Roboto" panose="02000000000000000000" pitchFamily="2" charset="0"/>
              </a:rPr>
              <a:t> Go to </a:t>
            </a:r>
            <a:r>
              <a:rPr lang="en-US" b="1">
                <a:latin typeface="Roboto" panose="02000000000000000000" pitchFamily="2" charset="0"/>
                <a:ea typeface="Roboto" panose="02000000000000000000" pitchFamily="2" charset="0"/>
                <a:cs typeface="Roboto" panose="02000000000000000000" pitchFamily="2" charset="0"/>
              </a:rPr>
              <a:t>My Planner </a:t>
            </a:r>
            <a:r>
              <a:rPr lang="en-US">
                <a:latin typeface="Roboto" panose="02000000000000000000" pitchFamily="2" charset="0"/>
                <a:ea typeface="Roboto" panose="02000000000000000000" pitchFamily="2" charset="0"/>
                <a:cs typeface="Roboto" panose="02000000000000000000" pitchFamily="2" charset="0"/>
              </a:rPr>
              <a:t>and then </a:t>
            </a:r>
            <a:r>
              <a:rPr lang="en-US" b="1">
                <a:latin typeface="Roboto" panose="02000000000000000000" pitchFamily="2" charset="0"/>
                <a:ea typeface="Roboto" panose="02000000000000000000" pitchFamily="2" charset="0"/>
                <a:cs typeface="Roboto" panose="02000000000000000000" pitchFamily="2" charset="0"/>
              </a:rPr>
              <a:t>Tasks</a:t>
            </a:r>
            <a:r>
              <a:rPr lang="en-US">
                <a:latin typeface="Roboto" panose="02000000000000000000" pitchFamily="2" charset="0"/>
                <a:ea typeface="Roboto" panose="02000000000000000000" pitchFamily="2" charset="0"/>
                <a:cs typeface="Roboto" panose="02000000000000000000" pitchFamily="2" charset="0"/>
              </a:rPr>
              <a:t> to show completion status</a:t>
            </a:r>
          </a:p>
        </p:txBody>
      </p:sp>
      <p:pic>
        <p:nvPicPr>
          <p:cNvPr id="5" name="Picture 4" descr="A screenshot of a cell phone&#10;&#10;Description generated with high confidence">
            <a:extLst>
              <a:ext uri="{FF2B5EF4-FFF2-40B4-BE49-F238E27FC236}">
                <a16:creationId xmlns:a16="http://schemas.microsoft.com/office/drawing/2014/main" id="{7FE9E6AA-C4C3-4291-A59B-F9C76E07478C}"/>
              </a:ext>
            </a:extLst>
          </p:cNvPr>
          <p:cNvPicPr>
            <a:picLocks noChangeAspect="1"/>
          </p:cNvPicPr>
          <p:nvPr/>
        </p:nvPicPr>
        <p:blipFill rotWithShape="1">
          <a:blip r:embed="rId2">
            <a:extLst>
              <a:ext uri="{28A0092B-C50C-407E-A947-70E740481C1C}">
                <a14:useLocalDpi xmlns:a14="http://schemas.microsoft.com/office/drawing/2010/main" val="0"/>
              </a:ext>
            </a:extLst>
          </a:blip>
          <a:srcRect l="4020" t="8540"/>
          <a:stretch/>
        </p:blipFill>
        <p:spPr>
          <a:xfrm>
            <a:off x="2106546" y="3741039"/>
            <a:ext cx="4930907" cy="1632042"/>
          </a:xfrm>
          <a:prstGeom prst="rect">
            <a:avLst/>
          </a:prstGeom>
        </p:spPr>
      </p:pic>
    </p:spTree>
    <p:extLst>
      <p:ext uri="{BB962C8B-B14F-4D97-AF65-F5344CB8AC3E}">
        <p14:creationId xmlns:p14="http://schemas.microsoft.com/office/powerpoint/2010/main" val="1965296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6" name="Rectangle 35">
            <a:extLst>
              <a:ext uri="{FF2B5EF4-FFF2-40B4-BE49-F238E27FC236}">
                <a16:creationId xmlns:a16="http://schemas.microsoft.com/office/drawing/2014/main" id="{8D095B41-7312-4603-9F0F-93387C353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150FB3-094C-4D05-BF72-A1E4E6BF2EE9}"/>
              </a:ext>
            </a:extLst>
          </p:cNvPr>
          <p:cNvPicPr>
            <a:picLocks noChangeAspect="1"/>
          </p:cNvPicPr>
          <p:nvPr/>
        </p:nvPicPr>
        <p:blipFill rotWithShape="1">
          <a:blip r:embed="rId4">
            <a:duotone>
              <a:schemeClr val="bg2">
                <a:shade val="45000"/>
                <a:satMod val="135000"/>
              </a:schemeClr>
              <a:prstClr val="white"/>
            </a:duotone>
            <a:alphaModFix amt="50000"/>
          </a:blip>
          <a:srcRect l="27335" r="1" b="1"/>
          <a:stretch/>
        </p:blipFill>
        <p:spPr>
          <a:xfrm>
            <a:off x="228" y="10"/>
            <a:ext cx="9143772" cy="6857990"/>
          </a:xfrm>
          <a:prstGeom prst="rect">
            <a:avLst/>
          </a:prstGeom>
        </p:spPr>
      </p:pic>
      <p:sp>
        <p:nvSpPr>
          <p:cNvPr id="37" name="Rectangle 36">
            <a:extLst>
              <a:ext uri="{FF2B5EF4-FFF2-40B4-BE49-F238E27FC236}">
                <a16:creationId xmlns:a16="http://schemas.microsoft.com/office/drawing/2014/main" id="{1042C936-444C-4F0D-9737-291EAFE1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7C4F3-EA37-4737-8620-A297955624FC}"/>
              </a:ext>
            </a:extLst>
          </p:cNvPr>
          <p:cNvSpPr>
            <a:spLocks noGrp="1"/>
          </p:cNvSpPr>
          <p:nvPr>
            <p:ph type="title"/>
          </p:nvPr>
        </p:nvSpPr>
        <p:spPr>
          <a:xfrm>
            <a:off x="1813334" y="802298"/>
            <a:ext cx="6477805" cy="2541431"/>
          </a:xfrm>
        </p:spPr>
        <p:txBody>
          <a:bodyPr vert="horz" lIns="91440" tIns="45720" rIns="91440" bIns="0" rtlCol="0" anchor="b">
            <a:normAutofit/>
          </a:bodyPr>
          <a:lstStyle/>
          <a:p>
            <a:pPr defTabSz="914400"/>
            <a:r>
              <a:rPr lang="en-US" sz="4100"/>
              <a:t>“</a:t>
            </a:r>
            <a:r>
              <a:rPr lang="en-US" sz="4100">
                <a:latin typeface="Roboto" panose="02000000000000000000" pitchFamily="2" charset="0"/>
                <a:ea typeface="Roboto" panose="02000000000000000000" pitchFamily="2" charset="0"/>
                <a:cs typeface="Roboto" panose="02000000000000000000" pitchFamily="2" charset="0"/>
              </a:rPr>
              <a:t>The best way to predict the future is to create it.”</a:t>
            </a:r>
            <a:br>
              <a:rPr lang="en-US" sz="4100">
                <a:latin typeface="Roboto" panose="02000000000000000000" pitchFamily="2" charset="0"/>
                <a:ea typeface="Roboto" panose="02000000000000000000" pitchFamily="2" charset="0"/>
                <a:cs typeface="Roboto" panose="02000000000000000000" pitchFamily="2" charset="0"/>
              </a:rPr>
            </a:br>
            <a:r>
              <a:rPr lang="en-US" sz="4100">
                <a:latin typeface="Roboto" panose="02000000000000000000" pitchFamily="2" charset="0"/>
                <a:ea typeface="Roboto" panose="02000000000000000000" pitchFamily="2" charset="0"/>
                <a:cs typeface="Roboto" panose="02000000000000000000" pitchFamily="2" charset="0"/>
              </a:rPr>
              <a:t>- Abraham Lincoln</a:t>
            </a:r>
          </a:p>
        </p:txBody>
      </p:sp>
      <p:sp>
        <p:nvSpPr>
          <p:cNvPr id="3" name="Text Placeholder 2">
            <a:extLst>
              <a:ext uri="{FF2B5EF4-FFF2-40B4-BE49-F238E27FC236}">
                <a16:creationId xmlns:a16="http://schemas.microsoft.com/office/drawing/2014/main" id="{FADA5B93-2D09-4558-B30E-D320BB59F600}"/>
              </a:ext>
            </a:extLst>
          </p:cNvPr>
          <p:cNvSpPr>
            <a:spLocks noGrp="1"/>
          </p:cNvSpPr>
          <p:nvPr>
            <p:ph type="body" idx="1"/>
          </p:nvPr>
        </p:nvSpPr>
        <p:spPr>
          <a:xfrm>
            <a:off x="1813335" y="3531204"/>
            <a:ext cx="6477804" cy="977621"/>
          </a:xfrm>
        </p:spPr>
        <p:txBody>
          <a:bodyPr vert="horz" lIns="91440" tIns="91440" rIns="91440" bIns="91440" rtlCol="0">
            <a:normAutofit/>
          </a:bodyPr>
          <a:lstStyle/>
          <a:p>
            <a:pPr defTabSz="914400"/>
            <a:r>
              <a:rPr lang="en-US" cap="all">
                <a:latin typeface="Roboto" panose="02000000000000000000" pitchFamily="2" charset="0"/>
                <a:ea typeface="Roboto" panose="02000000000000000000" pitchFamily="2" charset="0"/>
                <a:cs typeface="Roboto" panose="02000000000000000000" pitchFamily="2" charset="0"/>
              </a:rPr>
              <a:t>Just think about it </a:t>
            </a:r>
            <a:r>
              <a:rPr lang="en-US" cap="a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lang="en-US" cap="all">
              <a:latin typeface="Roboto" panose="02000000000000000000" pitchFamily="2" charset="0"/>
              <a:ea typeface="Roboto" panose="02000000000000000000" pitchFamily="2" charset="0"/>
              <a:cs typeface="Roboto" panose="02000000000000000000" pitchFamily="2" charset="0"/>
            </a:endParaRPr>
          </a:p>
        </p:txBody>
      </p:sp>
      <p:cxnSp>
        <p:nvCxnSpPr>
          <p:cNvPr id="38" name="Straight Connector 37">
            <a:extLst>
              <a:ext uri="{FF2B5EF4-FFF2-40B4-BE49-F238E27FC236}">
                <a16:creationId xmlns:a16="http://schemas.microsoft.com/office/drawing/2014/main" id="{B61C4D9F-F4AF-4ED2-9310-56EB2E19C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3"/>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9" name="Picture 38">
            <a:extLst>
              <a:ext uri="{FF2B5EF4-FFF2-40B4-BE49-F238E27FC236}">
                <a16:creationId xmlns:a16="http://schemas.microsoft.com/office/drawing/2014/main" id="{419FDB25-3050-4009-9806-3000DDD1C0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0" name="Straight Connector 39">
            <a:extLst>
              <a:ext uri="{FF2B5EF4-FFF2-40B4-BE49-F238E27FC236}">
                <a16:creationId xmlns:a16="http://schemas.microsoft.com/office/drawing/2014/main" id="{8063EF0F-7BC0-4CFB-AB98-20A8DD91D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68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4CC8-E917-20D2-DBE5-E5A1A9A195BF}"/>
              </a:ext>
            </a:extLst>
          </p:cNvPr>
          <p:cNvSpPr>
            <a:spLocks noGrp="1"/>
          </p:cNvSpPr>
          <p:nvPr>
            <p:ph type="title"/>
          </p:nvPr>
        </p:nvSpPr>
        <p:spPr>
          <a:xfrm>
            <a:off x="1088684" y="804519"/>
            <a:ext cx="7202456" cy="1049235"/>
          </a:xfrm>
        </p:spPr>
        <p:txBody>
          <a:bodyPr>
            <a:normAutofit/>
          </a:bodyPr>
          <a:lstStyle/>
          <a:p>
            <a:r>
              <a:rPr lang="en-US" b="1">
                <a:latin typeface="Roboto" panose="02000000000000000000" pitchFamily="2" charset="0"/>
                <a:ea typeface="Roboto" panose="02000000000000000000" pitchFamily="2" charset="0"/>
                <a:cs typeface="Roboto" panose="02000000000000000000" pitchFamily="2" charset="0"/>
              </a:rPr>
              <a:t>LEARNING OBJECTIVE</a:t>
            </a:r>
          </a:p>
        </p:txBody>
      </p:sp>
      <p:graphicFrame>
        <p:nvGraphicFramePr>
          <p:cNvPr id="5" name="Content Placeholder 2">
            <a:extLst>
              <a:ext uri="{FF2B5EF4-FFF2-40B4-BE49-F238E27FC236}">
                <a16:creationId xmlns:a16="http://schemas.microsoft.com/office/drawing/2014/main" id="{5789FF02-7C95-FFEC-E542-447DF387496D}"/>
              </a:ext>
            </a:extLst>
          </p:cNvPr>
          <p:cNvGraphicFramePr>
            <a:graphicFrameLocks noGrp="1"/>
          </p:cNvGraphicFramePr>
          <p:nvPr>
            <p:ph idx="1"/>
            <p:extLst>
              <p:ext uri="{D42A27DB-BD31-4B8C-83A1-F6EECF244321}">
                <p14:modId xmlns:p14="http://schemas.microsoft.com/office/powerpoint/2010/main" val="4006960006"/>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43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0396" y="1238660"/>
            <a:ext cx="7202456" cy="647763"/>
          </a:xfrm>
        </p:spPr>
        <p:txBody>
          <a:bodyPr>
            <a:normAutofit/>
          </a:bodyPr>
          <a:lstStyle/>
          <a:p>
            <a:r>
              <a:rPr lang="en-US" b="1" dirty="0">
                <a:latin typeface="Roboto" panose="02000000000000000000" pitchFamily="2" charset="0"/>
                <a:ea typeface="Roboto" panose="02000000000000000000" pitchFamily="2" charset="0"/>
                <a:cs typeface="Roboto" panose="02000000000000000000" pitchFamily="2" charset="0"/>
              </a:rPr>
              <a:t>Let’s talk about…</a:t>
            </a:r>
          </a:p>
        </p:txBody>
      </p:sp>
      <p:graphicFrame>
        <p:nvGraphicFramePr>
          <p:cNvPr id="5" name="Content Placeholder 2">
            <a:extLst>
              <a:ext uri="{FF2B5EF4-FFF2-40B4-BE49-F238E27FC236}">
                <a16:creationId xmlns:a16="http://schemas.microsoft.com/office/drawing/2014/main" id="{80B30DBC-8650-81D5-D06A-26EA48A1BD81}"/>
              </a:ext>
            </a:extLst>
          </p:cNvPr>
          <p:cNvGraphicFramePr>
            <a:graphicFrameLocks noGrp="1"/>
          </p:cNvGraphicFramePr>
          <p:nvPr>
            <p:ph idx="1"/>
            <p:extLst>
              <p:ext uri="{D42A27DB-BD31-4B8C-83A1-F6EECF244321}">
                <p14:modId xmlns:p14="http://schemas.microsoft.com/office/powerpoint/2010/main" val="2743866505"/>
              </p:ext>
            </p:extLst>
          </p:nvPr>
        </p:nvGraphicFramePr>
        <p:xfrm>
          <a:off x="1319571" y="2080459"/>
          <a:ext cx="7203281"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9C008C6-A735-4273-B069-CEAD818A8801}"/>
              </a:ext>
            </a:extLst>
          </p:cNvPr>
          <p:cNvSpPr/>
          <p:nvPr/>
        </p:nvSpPr>
        <p:spPr>
          <a:xfrm>
            <a:off x="1793556" y="1590734"/>
            <a:ext cx="5554405" cy="2520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0" rtlCol="0" anchor="ctr">
            <a:normAutofit/>
          </a:bodyPr>
          <a:lstStyle/>
          <a:p>
            <a:pPr algn="ctr" defTabSz="914400">
              <a:lnSpc>
                <a:spcPct val="90000"/>
              </a:lnSpc>
              <a:spcBef>
                <a:spcPct val="0"/>
              </a:spcBef>
              <a:spcAft>
                <a:spcPts val="600"/>
              </a:spcAft>
            </a:pPr>
            <a:r>
              <a:rPr lang="en-US" sz="3200" b="1" cap="all">
                <a:solidFill>
                  <a:schemeClr val="tx2"/>
                </a:solidFill>
                <a:latin typeface="Roboto" panose="02000000000000000000" pitchFamily="2" charset="0"/>
                <a:ea typeface="Roboto" panose="02000000000000000000" pitchFamily="2" charset="0"/>
                <a:cs typeface="Roboto" panose="02000000000000000000" pitchFamily="2" charset="0"/>
              </a:rPr>
              <a:t>JUNIOR ADVISEMENT &amp; IGP</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337621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C1E8529-4700-413F-80FB-527AD6C1A677}"/>
              </a:ext>
            </a:extLst>
          </p:cNvPr>
          <p:cNvSpPr txBox="1">
            <a:spLocks/>
          </p:cNvSpPr>
          <p:nvPr/>
        </p:nvSpPr>
        <p:spPr>
          <a:xfrm>
            <a:off x="1088684" y="1376053"/>
            <a:ext cx="7054418" cy="100299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14400">
              <a:spcAft>
                <a:spcPts val="600"/>
              </a:spcAft>
            </a:pPr>
            <a:r>
              <a:rPr lang="en-US" b="0" i="0" kern="1200" cap="all">
                <a:solidFill>
                  <a:schemeClr val="tx1"/>
                </a:solidFill>
                <a:effectLst/>
                <a:latin typeface="Roboto" panose="02000000000000000000" pitchFamily="2" charset="0"/>
                <a:ea typeface="Roboto" panose="02000000000000000000" pitchFamily="2" charset="0"/>
                <a:cs typeface="Roboto" panose="02000000000000000000" pitchFamily="2" charset="0"/>
              </a:rPr>
              <a:t>JUNIOR ADVISEMENT &amp; INDIVIDUAL GRADUATION PLAN</a:t>
            </a:r>
          </a:p>
        </p:txBody>
      </p:sp>
      <p:sp>
        <p:nvSpPr>
          <p:cNvPr id="3" name="Content Placeholder 2">
            <a:extLst>
              <a:ext uri="{FF2B5EF4-FFF2-40B4-BE49-F238E27FC236}">
                <a16:creationId xmlns:a16="http://schemas.microsoft.com/office/drawing/2014/main" id="{5ABA0113-0DC2-4E2C-8039-7F292EF23000}"/>
              </a:ext>
            </a:extLst>
          </p:cNvPr>
          <p:cNvSpPr>
            <a:spLocks noGrp="1"/>
          </p:cNvSpPr>
          <p:nvPr>
            <p:ph idx="1"/>
          </p:nvPr>
        </p:nvSpPr>
        <p:spPr>
          <a:xfrm>
            <a:off x="1088684" y="2464991"/>
            <a:ext cx="7054418" cy="2403571"/>
          </a:xfrm>
        </p:spPr>
        <p:txBody>
          <a:bodyPr vert="horz" lIns="91440" tIns="45720" rIns="91440" bIns="45720" rtlCol="0" anchor="t">
            <a:normAutofit/>
          </a:bodyPr>
          <a:lstStyle/>
          <a:p>
            <a:pPr defTabSz="914400">
              <a:lnSpc>
                <a:spcPct val="110000"/>
              </a:lnSpc>
            </a:pPr>
            <a:r>
              <a:rPr lang="en-US" sz="1700">
                <a:latin typeface="Roboto" panose="02000000000000000000" pitchFamily="2" charset="0"/>
                <a:ea typeface="Roboto" panose="02000000000000000000" pitchFamily="2" charset="0"/>
                <a:cs typeface="Roboto" panose="02000000000000000000" pitchFamily="2" charset="0"/>
              </a:rPr>
              <a:t>The Individual Graduation Plan (IGP) will be completed in CSIS, using the link in Naviance.</a:t>
            </a:r>
          </a:p>
          <a:p>
            <a:pPr defTabSz="914400">
              <a:lnSpc>
                <a:spcPct val="110000"/>
              </a:lnSpc>
            </a:pPr>
            <a:endParaRPr lang="en-US" sz="1700">
              <a:latin typeface="Roboto" panose="02000000000000000000" pitchFamily="2" charset="0"/>
              <a:ea typeface="Roboto" panose="02000000000000000000" pitchFamily="2" charset="0"/>
              <a:cs typeface="Roboto" panose="02000000000000000000" pitchFamily="2" charset="0"/>
            </a:endParaRPr>
          </a:p>
          <a:p>
            <a:pPr defTabSz="914400">
              <a:lnSpc>
                <a:spcPct val="110000"/>
              </a:lnSpc>
            </a:pPr>
            <a:r>
              <a:rPr lang="en-US" sz="1700">
                <a:latin typeface="Roboto" panose="02000000000000000000" pitchFamily="2" charset="0"/>
                <a:ea typeface="Roboto" panose="02000000000000000000" pitchFamily="2" charset="0"/>
                <a:cs typeface="Roboto" panose="02000000000000000000" pitchFamily="2" charset="0"/>
              </a:rPr>
              <a:t>All 11</a:t>
            </a:r>
            <a:r>
              <a:rPr lang="en-US" sz="1700" baseline="30000">
                <a:latin typeface="Roboto" panose="02000000000000000000" pitchFamily="2" charset="0"/>
                <a:ea typeface="Roboto" panose="02000000000000000000" pitchFamily="2" charset="0"/>
                <a:cs typeface="Roboto" panose="02000000000000000000" pitchFamily="2" charset="0"/>
              </a:rPr>
              <a:t>th</a:t>
            </a:r>
            <a:r>
              <a:rPr lang="en-US" sz="1700">
                <a:latin typeface="Roboto" panose="02000000000000000000" pitchFamily="2" charset="0"/>
                <a:ea typeface="Roboto" panose="02000000000000000000" pitchFamily="2" charset="0"/>
                <a:cs typeface="Roboto" panose="02000000000000000000" pitchFamily="2" charset="0"/>
              </a:rPr>
              <a:t> grade students will receive advisement concerning remaining graduation requirements.</a:t>
            </a:r>
          </a:p>
          <a:p>
            <a:pPr defTabSz="914400">
              <a:lnSpc>
                <a:spcPct val="110000"/>
              </a:lnSpc>
            </a:pPr>
            <a:endParaRPr lang="en-US" sz="1700"/>
          </a:p>
        </p:txBody>
      </p:sp>
      <p:pic>
        <p:nvPicPr>
          <p:cNvPr id="19" name="Picture 18">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1023377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148</TotalTime>
  <Words>4640</Words>
  <Application>Microsoft Office PowerPoint</Application>
  <PresentationFormat>On-screen Show (4:3)</PresentationFormat>
  <Paragraphs>484</Paragraphs>
  <Slides>55</Slides>
  <Notes>27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Gill Sans MT</vt:lpstr>
      <vt:lpstr>Roboto</vt:lpstr>
      <vt:lpstr>Univers Light</vt:lpstr>
      <vt:lpstr>Wingdings</vt:lpstr>
      <vt:lpstr>Gallery</vt:lpstr>
      <vt:lpstr>PowerPoint Presentation</vt:lpstr>
      <vt:lpstr>PowerPoint Presentation</vt:lpstr>
      <vt:lpstr>Welcome Class of 2027</vt:lpstr>
      <vt:lpstr>PowerPoint Presentation</vt:lpstr>
      <vt:lpstr>PowerPoint Presentation</vt:lpstr>
      <vt:lpstr>LEARNING OBJECTIVE</vt:lpstr>
      <vt:lpstr>Let’s talk about…</vt:lpstr>
      <vt:lpstr>PowerPoint Presentation</vt:lpstr>
      <vt:lpstr>PowerPoint Presentation</vt:lpstr>
      <vt:lpstr>PowerPoint Presentation</vt:lpstr>
      <vt:lpstr>PowerPoint Presentation</vt:lpstr>
      <vt:lpstr>PowerPoint Presentation</vt:lpstr>
      <vt:lpstr>Dual enrollment accelerated career diploma high school requirements</vt:lpstr>
      <vt:lpstr>Chatt Tech  Accel Career Pathways</vt:lpstr>
      <vt:lpstr>PowerPoint Presentation</vt:lpstr>
      <vt:lpstr>Dual Enrollment (DE)</vt:lpstr>
      <vt:lpstr>Interested in dual enrollment?</vt:lpstr>
      <vt:lpstr>PowerPoint Presentation</vt:lpstr>
      <vt:lpstr>What do I need to know?</vt:lpstr>
      <vt:lpstr>Post-secondary options </vt:lpstr>
      <vt:lpstr>PowerPoint Presentation</vt:lpstr>
      <vt:lpstr>PowerPoint Presentation</vt:lpstr>
      <vt:lpstr>Apprenticeships &amp; Workforce</vt:lpstr>
      <vt:lpstr>PowerPoint Presentation</vt:lpstr>
      <vt:lpstr>State Workforce development initiatives</vt:lpstr>
      <vt:lpstr>HOPE Grant + HOPE CAREER GRANT =  FREE TUITION</vt:lpstr>
      <vt:lpstr>Military and Military Academies</vt:lpstr>
      <vt:lpstr>Requirements:  They are not the same</vt:lpstr>
      <vt:lpstr>What does “College” mean?</vt:lpstr>
      <vt:lpstr>How do I get into college?</vt:lpstr>
      <vt:lpstr>Application Process: what you need to know</vt:lpstr>
      <vt:lpstr>College entrance exams:  SAT v. act</vt:lpstr>
      <vt:lpstr>Other tests I may need</vt:lpstr>
      <vt:lpstr>PowerPoint Presentation</vt:lpstr>
      <vt:lpstr>Gafutures: all things hope, de,  and more</vt:lpstr>
      <vt:lpstr>Hope information</vt:lpstr>
      <vt:lpstr>Zell miller scholarship information</vt:lpstr>
      <vt:lpstr>What classes count toward hope?</vt:lpstr>
      <vt:lpstr>Which Courses are Weighted for HOPE?</vt:lpstr>
      <vt:lpstr>YOUR HOPE GPA IS NOT ON YOUR CCSD TRANSCRIPT!!!!</vt:lpstr>
      <vt:lpstr> Look out for Georgia Match (fall of Senior year) </vt:lpstr>
      <vt:lpstr>PowerPoint Presentation</vt:lpstr>
      <vt:lpstr>WAYS TO PAY FOR COLLEGE</vt:lpstr>
      <vt:lpstr>Nuts &amp; bolts of finding free money</vt:lpstr>
      <vt:lpstr>PowerPoint Presentation</vt:lpstr>
      <vt:lpstr>        Naviance</vt:lpstr>
      <vt:lpstr>Logging into Naviance</vt:lpstr>
      <vt:lpstr>Naviance Student homepage</vt:lpstr>
      <vt:lpstr>Select your path</vt:lpstr>
      <vt:lpstr>Enter/update Your  Email Address</vt:lpstr>
      <vt:lpstr>You can use Naviance for…</vt:lpstr>
      <vt:lpstr>Bridge Law </vt:lpstr>
      <vt:lpstr>Complete the Junior Bridge Law Survey</vt:lpstr>
      <vt:lpstr>Don’t Log Out!</vt:lpstr>
      <vt:lpstr>“The best way to predict the future is to create it.” - Abraham Lincoln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11th Grade Bridge Law Counseling Lesson</dc:title>
  <dc:creator>Haley Welch</dc:creator>
  <cp:lastModifiedBy>Kismet Rhodes</cp:lastModifiedBy>
  <cp:revision>8</cp:revision>
  <dcterms:created xsi:type="dcterms:W3CDTF">2021-07-26T13:33:04Z</dcterms:created>
  <dcterms:modified xsi:type="dcterms:W3CDTF">2025-09-17T17:38:32Z</dcterms:modified>
</cp:coreProperties>
</file>